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handoutMasterIdLst>
    <p:handoutMasterId r:id="rId35"/>
  </p:handoutMasterIdLst>
  <p:sldIdLst>
    <p:sldId id="330" r:id="rId2"/>
    <p:sldId id="406" r:id="rId3"/>
    <p:sldId id="379" r:id="rId4"/>
    <p:sldId id="417" r:id="rId5"/>
    <p:sldId id="498" r:id="rId6"/>
    <p:sldId id="407" r:id="rId7"/>
    <p:sldId id="418" r:id="rId8"/>
    <p:sldId id="422" r:id="rId9"/>
    <p:sldId id="400" r:id="rId10"/>
    <p:sldId id="259" r:id="rId11"/>
    <p:sldId id="405" r:id="rId12"/>
    <p:sldId id="414" r:id="rId13"/>
    <p:sldId id="359" r:id="rId14"/>
    <p:sldId id="416" r:id="rId15"/>
    <p:sldId id="499" r:id="rId16"/>
    <p:sldId id="419" r:id="rId17"/>
    <p:sldId id="423" r:id="rId18"/>
    <p:sldId id="413" r:id="rId19"/>
    <p:sldId id="390" r:id="rId20"/>
    <p:sldId id="401" r:id="rId21"/>
    <p:sldId id="402" r:id="rId22"/>
    <p:sldId id="403" r:id="rId23"/>
    <p:sldId id="424" r:id="rId24"/>
    <p:sldId id="425" r:id="rId25"/>
    <p:sldId id="426" r:id="rId26"/>
    <p:sldId id="493" r:id="rId27"/>
    <p:sldId id="494" r:id="rId28"/>
    <p:sldId id="496" r:id="rId29"/>
    <p:sldId id="500" r:id="rId30"/>
    <p:sldId id="497" r:id="rId31"/>
    <p:sldId id="421" r:id="rId32"/>
    <p:sldId id="492" r:id="rId33"/>
  </p:sldIdLst>
  <p:sldSz cx="9144000" cy="6858000" type="screen4x3"/>
  <p:notesSz cx="7099300" cy="10234613"/>
  <p:defaultTextStyle>
    <a:defPPr>
      <a:defRPr lang="zh-CN"/>
    </a:defPPr>
    <a:lvl1pPr algn="l" rtl="0" eaLnBrk="0" fontAlgn="base" hangingPunct="0">
      <a:spcBef>
        <a:spcPct val="0"/>
      </a:spcBef>
      <a:spcAft>
        <a:spcPct val="0"/>
      </a:spcAft>
      <a:defRPr kumimoji="1" kern="1200">
        <a:solidFill>
          <a:schemeClr val="tx1"/>
        </a:solidFill>
        <a:latin typeface="幼圆" panose="02010509060101010101" pitchFamily="49" charset="-122"/>
        <a:ea typeface="幼圆" panose="02010509060101010101" pitchFamily="49" charset="-122"/>
        <a:cs typeface="+mn-cs"/>
      </a:defRPr>
    </a:lvl1pPr>
    <a:lvl2pPr marL="457200" algn="l" rtl="0" eaLnBrk="0" fontAlgn="base" hangingPunct="0">
      <a:spcBef>
        <a:spcPct val="0"/>
      </a:spcBef>
      <a:spcAft>
        <a:spcPct val="0"/>
      </a:spcAft>
      <a:defRPr kumimoji="1" kern="1200">
        <a:solidFill>
          <a:schemeClr val="tx1"/>
        </a:solidFill>
        <a:latin typeface="幼圆" panose="02010509060101010101" pitchFamily="49" charset="-122"/>
        <a:ea typeface="幼圆" panose="02010509060101010101" pitchFamily="49" charset="-122"/>
        <a:cs typeface="+mn-cs"/>
      </a:defRPr>
    </a:lvl2pPr>
    <a:lvl3pPr marL="914400" algn="l" rtl="0" eaLnBrk="0" fontAlgn="base" hangingPunct="0">
      <a:spcBef>
        <a:spcPct val="0"/>
      </a:spcBef>
      <a:spcAft>
        <a:spcPct val="0"/>
      </a:spcAft>
      <a:defRPr kumimoji="1" kern="1200">
        <a:solidFill>
          <a:schemeClr val="tx1"/>
        </a:solidFill>
        <a:latin typeface="幼圆" panose="02010509060101010101" pitchFamily="49" charset="-122"/>
        <a:ea typeface="幼圆" panose="02010509060101010101" pitchFamily="49" charset="-122"/>
        <a:cs typeface="+mn-cs"/>
      </a:defRPr>
    </a:lvl3pPr>
    <a:lvl4pPr marL="1371600" algn="l" rtl="0" eaLnBrk="0" fontAlgn="base" hangingPunct="0">
      <a:spcBef>
        <a:spcPct val="0"/>
      </a:spcBef>
      <a:spcAft>
        <a:spcPct val="0"/>
      </a:spcAft>
      <a:defRPr kumimoji="1" kern="1200">
        <a:solidFill>
          <a:schemeClr val="tx1"/>
        </a:solidFill>
        <a:latin typeface="幼圆" panose="02010509060101010101" pitchFamily="49" charset="-122"/>
        <a:ea typeface="幼圆" panose="02010509060101010101" pitchFamily="49" charset="-122"/>
        <a:cs typeface="+mn-cs"/>
      </a:defRPr>
    </a:lvl4pPr>
    <a:lvl5pPr marL="1828800" algn="l" rtl="0" eaLnBrk="0" fontAlgn="base" hangingPunct="0">
      <a:spcBef>
        <a:spcPct val="0"/>
      </a:spcBef>
      <a:spcAft>
        <a:spcPct val="0"/>
      </a:spcAft>
      <a:defRPr kumimoji="1" kern="1200">
        <a:solidFill>
          <a:schemeClr val="tx1"/>
        </a:solidFill>
        <a:latin typeface="幼圆" panose="02010509060101010101" pitchFamily="49" charset="-122"/>
        <a:ea typeface="幼圆" panose="02010509060101010101" pitchFamily="49" charset="-122"/>
        <a:cs typeface="+mn-cs"/>
      </a:defRPr>
    </a:lvl5pPr>
    <a:lvl6pPr marL="2286000" algn="l" defTabSz="914400" rtl="0" eaLnBrk="1" latinLnBrk="0" hangingPunct="1">
      <a:defRPr kumimoji="1" kern="1200">
        <a:solidFill>
          <a:schemeClr val="tx1"/>
        </a:solidFill>
        <a:latin typeface="幼圆" panose="02010509060101010101" pitchFamily="49" charset="-122"/>
        <a:ea typeface="幼圆" panose="02010509060101010101" pitchFamily="49" charset="-122"/>
        <a:cs typeface="+mn-cs"/>
      </a:defRPr>
    </a:lvl6pPr>
    <a:lvl7pPr marL="2743200" algn="l" defTabSz="914400" rtl="0" eaLnBrk="1" latinLnBrk="0" hangingPunct="1">
      <a:defRPr kumimoji="1" kern="1200">
        <a:solidFill>
          <a:schemeClr val="tx1"/>
        </a:solidFill>
        <a:latin typeface="幼圆" panose="02010509060101010101" pitchFamily="49" charset="-122"/>
        <a:ea typeface="幼圆" panose="02010509060101010101" pitchFamily="49" charset="-122"/>
        <a:cs typeface="+mn-cs"/>
      </a:defRPr>
    </a:lvl7pPr>
    <a:lvl8pPr marL="3200400" algn="l" defTabSz="914400" rtl="0" eaLnBrk="1" latinLnBrk="0" hangingPunct="1">
      <a:defRPr kumimoji="1" kern="1200">
        <a:solidFill>
          <a:schemeClr val="tx1"/>
        </a:solidFill>
        <a:latin typeface="幼圆" panose="02010509060101010101" pitchFamily="49" charset="-122"/>
        <a:ea typeface="幼圆" panose="02010509060101010101" pitchFamily="49" charset="-122"/>
        <a:cs typeface="+mn-cs"/>
      </a:defRPr>
    </a:lvl8pPr>
    <a:lvl9pPr marL="3657600" algn="l" defTabSz="914400" rtl="0" eaLnBrk="1" latinLnBrk="0" hangingPunct="1">
      <a:defRPr kumimoji="1" kern="1200">
        <a:solidFill>
          <a:schemeClr val="tx1"/>
        </a:solidFill>
        <a:latin typeface="幼圆" panose="02010509060101010101" pitchFamily="49" charset="-122"/>
        <a:ea typeface="幼圆" panose="020105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0000"/>
    <a:srgbClr val="336600"/>
    <a:srgbClr val="003300"/>
    <a:srgbClr val="006600"/>
    <a:srgbClr val="CC3300"/>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36" autoAdjust="0"/>
    <p:restoredTop sz="94683" autoAdjust="0"/>
  </p:normalViewPr>
  <p:slideViewPr>
    <p:cSldViewPr>
      <p:cViewPr varScale="1">
        <p:scale>
          <a:sx n="63" d="100"/>
          <a:sy n="63" d="100"/>
        </p:scale>
        <p:origin x="756"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708"/>
    </p:cViewPr>
  </p:sorterViewPr>
  <p:notesViewPr>
    <p:cSldViewPr>
      <p:cViewPr varScale="1">
        <p:scale>
          <a:sx n="58" d="100"/>
          <a:sy n="58" d="100"/>
        </p:scale>
        <p:origin x="-1920" y="-84"/>
      </p:cViewPr>
      <p:guideLst>
        <p:guide orient="horz" pos="3224"/>
        <p:guide pos="2235"/>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 Id="rId5" Type="http://schemas.openxmlformats.org/officeDocument/2006/relationships/image" Target="../media/image13.emf"/><Relationship Id="rId4" Type="http://schemas.openxmlformats.org/officeDocument/2006/relationships/image" Target="../media/image12.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e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image" Target="../media/image67.wmf"/><Relationship Id="rId7" Type="http://schemas.openxmlformats.org/officeDocument/2006/relationships/image" Target="../media/image71.wmf"/><Relationship Id="rId2" Type="http://schemas.openxmlformats.org/officeDocument/2006/relationships/image" Target="../media/image66.wmf"/><Relationship Id="rId1" Type="http://schemas.openxmlformats.org/officeDocument/2006/relationships/image" Target="../media/image65.wmf"/><Relationship Id="rId6" Type="http://schemas.openxmlformats.org/officeDocument/2006/relationships/image" Target="../media/image70.wmf"/><Relationship Id="rId5" Type="http://schemas.openxmlformats.org/officeDocument/2006/relationships/image" Target="../media/image69.emf"/><Relationship Id="rId4" Type="http://schemas.openxmlformats.org/officeDocument/2006/relationships/image" Target="../media/image68.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image" Target="../media/image75.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emf"/><Relationship Id="rId4"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20.emf"/><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7.emf"/><Relationship Id="rId1" Type="http://schemas.openxmlformats.org/officeDocument/2006/relationships/image" Target="../media/image26.emf"/><Relationship Id="rId5" Type="http://schemas.openxmlformats.org/officeDocument/2006/relationships/image" Target="../media/image28.emf"/><Relationship Id="rId4"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image" Target="../media/image31.emf"/><Relationship Id="rId7" Type="http://schemas.openxmlformats.org/officeDocument/2006/relationships/image" Target="../media/image35.wmf"/><Relationship Id="rId2" Type="http://schemas.openxmlformats.org/officeDocument/2006/relationships/image" Target="../media/image30.wmf"/><Relationship Id="rId1" Type="http://schemas.openxmlformats.org/officeDocument/2006/relationships/image" Target="../media/image29.emf"/><Relationship Id="rId6" Type="http://schemas.openxmlformats.org/officeDocument/2006/relationships/image" Target="../media/image34.wmf"/><Relationship Id="rId5" Type="http://schemas.openxmlformats.org/officeDocument/2006/relationships/image" Target="../media/image33.wmf"/><Relationship Id="rId4" Type="http://schemas.openxmlformats.org/officeDocument/2006/relationships/image" Target="../media/image32.wmf"/><Relationship Id="rId9"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image" Target="../media/image38.emf"/><Relationship Id="rId4" Type="http://schemas.openxmlformats.org/officeDocument/2006/relationships/image" Target="../media/image41.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30.wmf"/><Relationship Id="rId1" Type="http://schemas.openxmlformats.org/officeDocument/2006/relationships/image" Target="../media/image44.emf"/><Relationship Id="rId4" Type="http://schemas.openxmlformats.org/officeDocument/2006/relationships/image" Target="../media/image46.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9.wmf"/><Relationship Id="rId7" Type="http://schemas.openxmlformats.org/officeDocument/2006/relationships/image" Target="../media/image53.wmf"/><Relationship Id="rId2" Type="http://schemas.openxmlformats.org/officeDocument/2006/relationships/image" Target="../media/image48.wmf"/><Relationship Id="rId1" Type="http://schemas.openxmlformats.org/officeDocument/2006/relationships/image" Target="../media/image47.emf"/><Relationship Id="rId6" Type="http://schemas.openxmlformats.org/officeDocument/2006/relationships/image" Target="../media/image52.wmf"/><Relationship Id="rId5" Type="http://schemas.openxmlformats.org/officeDocument/2006/relationships/image" Target="../media/image51.emf"/><Relationship Id="rId4" Type="http://schemas.openxmlformats.org/officeDocument/2006/relationships/image" Target="../media/image5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2" tIns="49516" rIns="99032" bIns="49516" numCol="1" anchor="t" anchorCtr="0" compatLnSpc="1">
            <a:prstTxWarp prst="textNoShape">
              <a:avLst/>
            </a:prstTxWarp>
          </a:bodyPr>
          <a:lstStyle>
            <a:lvl1pPr defTabSz="990600" eaLnBrk="1" hangingPunct="1">
              <a:spcBef>
                <a:spcPct val="0"/>
              </a:spcBef>
              <a:defRPr sz="1200">
                <a:latin typeface="Times New Roman" panose="02020603050405020304" pitchFamily="18" charset="0"/>
                <a:ea typeface="宋体" panose="02010600030101010101" pitchFamily="2" charset="-122"/>
              </a:defRPr>
            </a:lvl1pPr>
          </a:lstStyle>
          <a:p>
            <a:pPr>
              <a:defRPr/>
            </a:pPr>
            <a:endParaRPr lang="en-US" altLang="zh-CN"/>
          </a:p>
        </p:txBody>
      </p:sp>
      <p:sp>
        <p:nvSpPr>
          <p:cNvPr id="83971" name="Rectangle 3"/>
          <p:cNvSpPr>
            <a:spLocks noGrp="1" noChangeArrowheads="1"/>
          </p:cNvSpPr>
          <p:nvPr>
            <p:ph type="dt" sz="quarter" idx="1"/>
          </p:nvPr>
        </p:nvSpPr>
        <p:spPr bwMode="auto">
          <a:xfrm>
            <a:off x="4022725"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2" tIns="49516" rIns="99032" bIns="49516" numCol="1" anchor="t" anchorCtr="0" compatLnSpc="1">
            <a:prstTxWarp prst="textNoShape">
              <a:avLst/>
            </a:prstTxWarp>
          </a:bodyPr>
          <a:lstStyle>
            <a:lvl1pPr algn="r" defTabSz="990600" eaLnBrk="1" hangingPunct="1">
              <a:spcBef>
                <a:spcPct val="0"/>
              </a:spcBef>
              <a:defRPr sz="1200">
                <a:latin typeface="Times New Roman" panose="02020603050405020304" pitchFamily="18" charset="0"/>
                <a:ea typeface="宋体" panose="02010600030101010101" pitchFamily="2" charset="-122"/>
              </a:defRPr>
            </a:lvl1pPr>
          </a:lstStyle>
          <a:p>
            <a:pPr>
              <a:defRPr/>
            </a:pPr>
            <a:endParaRPr lang="en-US" altLang="zh-CN"/>
          </a:p>
        </p:txBody>
      </p:sp>
      <p:sp>
        <p:nvSpPr>
          <p:cNvPr id="83972" name="Rectangle 4"/>
          <p:cNvSpPr>
            <a:spLocks noGrp="1" noChangeArrowheads="1"/>
          </p:cNvSpPr>
          <p:nvPr>
            <p:ph type="ftr" sz="quarter" idx="2"/>
          </p:nvPr>
        </p:nvSpPr>
        <p:spPr bwMode="auto">
          <a:xfrm>
            <a:off x="0"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2" tIns="49516" rIns="99032" bIns="49516" numCol="1" anchor="b" anchorCtr="0" compatLnSpc="1">
            <a:prstTxWarp prst="textNoShape">
              <a:avLst/>
            </a:prstTxWarp>
          </a:bodyPr>
          <a:lstStyle>
            <a:lvl1pPr defTabSz="990600" eaLnBrk="1" hangingPunct="1">
              <a:spcBef>
                <a:spcPct val="0"/>
              </a:spcBef>
              <a:defRPr sz="1200">
                <a:latin typeface="Times New Roman" panose="02020603050405020304" pitchFamily="18" charset="0"/>
                <a:ea typeface="宋体" panose="02010600030101010101" pitchFamily="2" charset="-122"/>
              </a:defRPr>
            </a:lvl1pPr>
          </a:lstStyle>
          <a:p>
            <a:pPr>
              <a:defRPr/>
            </a:pPr>
            <a:endParaRPr lang="en-US" altLang="zh-CN"/>
          </a:p>
        </p:txBody>
      </p:sp>
      <p:sp>
        <p:nvSpPr>
          <p:cNvPr id="83973" name="Rectangle 5"/>
          <p:cNvSpPr>
            <a:spLocks noGrp="1" noChangeArrowheads="1"/>
          </p:cNvSpPr>
          <p:nvPr>
            <p:ph type="sldNum" sz="quarter" idx="3"/>
          </p:nvPr>
        </p:nvSpPr>
        <p:spPr bwMode="auto">
          <a:xfrm>
            <a:off x="4022725" y="9723438"/>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2" tIns="49516" rIns="99032" bIns="49516" numCol="1" anchor="b" anchorCtr="0" compatLnSpc="1">
            <a:prstTxWarp prst="textNoShape">
              <a:avLst/>
            </a:prstTxWarp>
          </a:bodyPr>
          <a:lstStyle>
            <a:lvl1pPr algn="r" defTabSz="990600" eaLnBrk="1" hangingPunct="1">
              <a:spcBef>
                <a:spcPct val="0"/>
              </a:spcBef>
              <a:defRPr sz="1200">
                <a:latin typeface="Times New Roman" panose="02020603050405020304" pitchFamily="18" charset="0"/>
                <a:ea typeface="宋体" panose="02010600030101010101" pitchFamily="2" charset="-122"/>
              </a:defRPr>
            </a:lvl1pPr>
          </a:lstStyle>
          <a:p>
            <a:pPr>
              <a:defRPr/>
            </a:pPr>
            <a:fld id="{FADDFEF7-6D13-4E6E-8B20-F04E5DCBD0E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2" tIns="49516" rIns="99032" bIns="49516" numCol="1" anchor="t" anchorCtr="0" compatLnSpc="1">
            <a:prstTxWarp prst="textNoShape">
              <a:avLst/>
            </a:prstTxWarp>
          </a:bodyPr>
          <a:lstStyle>
            <a:lvl1pPr defTabSz="990600" eaLnBrk="1" hangingPunct="1">
              <a:spcBef>
                <a:spcPct val="0"/>
              </a:spcBef>
              <a:defRPr sz="1200">
                <a:latin typeface="Times New Roman" panose="02020603050405020304" pitchFamily="18" charset="0"/>
                <a:ea typeface="宋体" panose="02010600030101010101" pitchFamily="2" charset="-122"/>
              </a:defRPr>
            </a:lvl1pPr>
          </a:lstStyle>
          <a:p>
            <a:pPr>
              <a:defRPr/>
            </a:pPr>
            <a:endParaRPr lang="en-US" altLang="zh-CN"/>
          </a:p>
        </p:txBody>
      </p:sp>
      <p:sp>
        <p:nvSpPr>
          <p:cNvPr id="129027"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2" tIns="49516" rIns="99032" bIns="49516" numCol="1" anchor="t" anchorCtr="0" compatLnSpc="1">
            <a:prstTxWarp prst="textNoShape">
              <a:avLst/>
            </a:prstTxWarp>
          </a:bodyPr>
          <a:lstStyle>
            <a:lvl1pPr algn="r" defTabSz="990600" eaLnBrk="1" hangingPunct="1">
              <a:spcBef>
                <a:spcPct val="0"/>
              </a:spcBef>
              <a:defRPr sz="1200">
                <a:latin typeface="Times New Roman" panose="02020603050405020304" pitchFamily="18"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92188" y="765175"/>
            <a:ext cx="5118100" cy="38385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9029" name="Rectangle 5"/>
          <p:cNvSpPr>
            <a:spLocks noGrp="1" noChangeArrowheads="1"/>
          </p:cNvSpPr>
          <p:nvPr>
            <p:ph type="body" sz="quarter" idx="3"/>
          </p:nvPr>
        </p:nvSpPr>
        <p:spPr bwMode="auto">
          <a:xfrm>
            <a:off x="711200" y="4860925"/>
            <a:ext cx="5678488" cy="4608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2" tIns="49516" rIns="99032" bIns="49516"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29030"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2" tIns="49516" rIns="99032" bIns="49516" numCol="1" anchor="b" anchorCtr="0" compatLnSpc="1">
            <a:prstTxWarp prst="textNoShape">
              <a:avLst/>
            </a:prstTxWarp>
          </a:bodyPr>
          <a:lstStyle>
            <a:lvl1pPr defTabSz="990600" eaLnBrk="1" hangingPunct="1">
              <a:spcBef>
                <a:spcPct val="0"/>
              </a:spcBef>
              <a:defRPr sz="1200">
                <a:latin typeface="Times New Roman" panose="02020603050405020304" pitchFamily="18" charset="0"/>
                <a:ea typeface="宋体" panose="02010600030101010101" pitchFamily="2" charset="-122"/>
              </a:defRPr>
            </a:lvl1pPr>
          </a:lstStyle>
          <a:p>
            <a:pPr>
              <a:defRPr/>
            </a:pPr>
            <a:endParaRPr lang="en-US" altLang="zh-CN"/>
          </a:p>
        </p:txBody>
      </p:sp>
      <p:sp>
        <p:nvSpPr>
          <p:cNvPr id="129031"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32" tIns="49516" rIns="99032" bIns="49516" numCol="1" anchor="b" anchorCtr="0" compatLnSpc="1">
            <a:prstTxWarp prst="textNoShape">
              <a:avLst/>
            </a:prstTxWarp>
          </a:bodyPr>
          <a:lstStyle>
            <a:lvl1pPr algn="r" defTabSz="990600" eaLnBrk="1" hangingPunct="1">
              <a:spcBef>
                <a:spcPct val="0"/>
              </a:spcBef>
              <a:defRPr sz="1200">
                <a:latin typeface="Times New Roman" panose="02020603050405020304" pitchFamily="18" charset="0"/>
                <a:ea typeface="宋体" panose="02010600030101010101" pitchFamily="2" charset="-122"/>
              </a:defRPr>
            </a:lvl1pPr>
          </a:lstStyle>
          <a:p>
            <a:pPr>
              <a:defRPr/>
            </a:pPr>
            <a:fld id="{E2425080-6A55-420A-938B-9B552D69FC1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8307B70-B9CF-442F-A5DC-EF2C45DEFB46}" type="slidenum">
              <a:rPr lang="en-US" altLang="zh-CN"/>
              <a:pPr/>
              <a:t>7</a:t>
            </a:fld>
            <a:endParaRPr lang="en-US" altLang="zh-CN"/>
          </a:p>
        </p:txBody>
      </p:sp>
      <p:sp>
        <p:nvSpPr>
          <p:cNvPr id="514050" name="Rectangle 2"/>
          <p:cNvSpPr>
            <a:spLocks noGrp="1" noRot="1" noChangeAspect="1" noChangeArrowheads="1" noTextEdit="1"/>
          </p:cNvSpPr>
          <p:nvPr>
            <p:ph type="sldImg"/>
          </p:nvPr>
        </p:nvSpPr>
        <p:spPr>
          <a:ln/>
        </p:spPr>
      </p:sp>
      <p:sp>
        <p:nvSpPr>
          <p:cNvPr id="514051"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77727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4E0C373-F252-4CF2-A4CD-FEF695006013}" type="slidenum">
              <a:rPr lang="en-US" altLang="zh-CN"/>
              <a:pPr/>
              <a:t>16</a:t>
            </a:fld>
            <a:endParaRPr lang="en-US" altLang="zh-CN"/>
          </a:p>
        </p:txBody>
      </p:sp>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25387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E2425080-6A55-420A-938B-9B552D69FC10}" type="slidenum">
              <a:rPr lang="en-US" altLang="zh-CN" smtClean="0"/>
              <a:pPr>
                <a:defRPr/>
              </a:pPr>
              <a:t>20</a:t>
            </a:fld>
            <a:endParaRPr lang="en-US" altLang="zh-CN"/>
          </a:p>
        </p:txBody>
      </p:sp>
    </p:spTree>
    <p:extLst>
      <p:ext uri="{BB962C8B-B14F-4D97-AF65-F5344CB8AC3E}">
        <p14:creationId xmlns:p14="http://schemas.microsoft.com/office/powerpoint/2010/main" val="2071118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fld id="{0F23027B-6138-4AE3-9A96-12DEAEA559B2}" type="datetime1">
              <a:rPr lang="zh-CN" altLang="en-US"/>
              <a:pPr>
                <a:defRPr/>
              </a:pPr>
              <a:t>2021/4/1</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AC2F16B-A68A-4A2A-8991-DE404DDED5A6}" type="slidenum">
              <a:rPr lang="en-US" altLang="zh-CN"/>
              <a:pPr>
                <a:defRPr/>
              </a:pPr>
              <a:t>‹#›</a:t>
            </a:fld>
            <a:endParaRPr lang="en-US" altLang="zh-CN"/>
          </a:p>
        </p:txBody>
      </p:sp>
    </p:spTree>
    <p:extLst>
      <p:ext uri="{BB962C8B-B14F-4D97-AF65-F5344CB8AC3E}">
        <p14:creationId xmlns:p14="http://schemas.microsoft.com/office/powerpoint/2010/main" val="3155629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810369AB-F26C-4272-9C4E-954773F9A3FD}" type="datetime1">
              <a:rPr lang="zh-CN" altLang="en-US"/>
              <a:pPr>
                <a:defRPr/>
              </a:pPr>
              <a:t>2021/4/1</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99E23D0-E088-4984-A500-0612BC1125FD}" type="slidenum">
              <a:rPr lang="en-US" altLang="zh-CN"/>
              <a:pPr>
                <a:defRPr/>
              </a:pPr>
              <a:t>‹#›</a:t>
            </a:fld>
            <a:endParaRPr lang="en-US" altLang="zh-CN"/>
          </a:p>
        </p:txBody>
      </p:sp>
    </p:spTree>
    <p:extLst>
      <p:ext uri="{BB962C8B-B14F-4D97-AF65-F5344CB8AC3E}">
        <p14:creationId xmlns:p14="http://schemas.microsoft.com/office/powerpoint/2010/main" val="2943844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4650" y="304800"/>
            <a:ext cx="2114550" cy="57912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81000" y="304800"/>
            <a:ext cx="6191250" cy="57912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8FB497AA-0807-4C07-9F85-C9397456655E}" type="datetime1">
              <a:rPr lang="zh-CN" altLang="en-US"/>
              <a:pPr>
                <a:defRPr/>
              </a:pPr>
              <a:t>2021/4/1</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040DC3E-4745-47A8-934A-F9D2EB808272}" type="slidenum">
              <a:rPr lang="en-US" altLang="zh-CN"/>
              <a:pPr>
                <a:defRPr/>
              </a:pPr>
              <a:t>‹#›</a:t>
            </a:fld>
            <a:endParaRPr lang="en-US" altLang="zh-CN"/>
          </a:p>
        </p:txBody>
      </p:sp>
    </p:spTree>
    <p:extLst>
      <p:ext uri="{BB962C8B-B14F-4D97-AF65-F5344CB8AC3E}">
        <p14:creationId xmlns:p14="http://schemas.microsoft.com/office/powerpoint/2010/main" val="119863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D4359004-5A36-4E12-A9D4-26D4B8541FA1}" type="datetime1">
              <a:rPr lang="zh-CN" altLang="en-US"/>
              <a:pPr>
                <a:defRPr/>
              </a:pPr>
              <a:t>2021/4/1</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15F7543-4188-4031-B4FD-D19B9DB5C1EE}" type="slidenum">
              <a:rPr lang="en-US" altLang="zh-CN"/>
              <a:pPr>
                <a:defRPr/>
              </a:pPr>
              <a:t>‹#›</a:t>
            </a:fld>
            <a:endParaRPr lang="en-US" altLang="zh-CN"/>
          </a:p>
        </p:txBody>
      </p:sp>
    </p:spTree>
    <p:extLst>
      <p:ext uri="{BB962C8B-B14F-4D97-AF65-F5344CB8AC3E}">
        <p14:creationId xmlns:p14="http://schemas.microsoft.com/office/powerpoint/2010/main" val="1006799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4B71C765-7D0C-4F95-9C2E-968375B900D0}" type="datetime1">
              <a:rPr lang="zh-CN" altLang="en-US"/>
              <a:pPr>
                <a:defRPr/>
              </a:pPr>
              <a:t>2021/4/1</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303DF3A-D999-4D3F-AC6F-C2CADAA26880}" type="slidenum">
              <a:rPr lang="en-US" altLang="zh-CN"/>
              <a:pPr>
                <a:defRPr/>
              </a:pPr>
              <a:t>‹#›</a:t>
            </a:fld>
            <a:endParaRPr lang="en-US" altLang="zh-CN"/>
          </a:p>
        </p:txBody>
      </p:sp>
    </p:spTree>
    <p:extLst>
      <p:ext uri="{BB962C8B-B14F-4D97-AF65-F5344CB8AC3E}">
        <p14:creationId xmlns:p14="http://schemas.microsoft.com/office/powerpoint/2010/main" val="1307708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81000" y="914400"/>
            <a:ext cx="4152900"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6300" y="914400"/>
            <a:ext cx="4152900"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fld id="{E5E51B4B-F828-445F-A12C-768D514C80A4}" type="datetime1">
              <a:rPr lang="zh-CN" altLang="en-US"/>
              <a:pPr>
                <a:defRPr/>
              </a:pPr>
              <a:t>2021/4/1</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9DE5C4D-68EF-4E10-A91F-7483611B7A5D}" type="slidenum">
              <a:rPr lang="en-US" altLang="zh-CN"/>
              <a:pPr>
                <a:defRPr/>
              </a:pPr>
              <a:t>‹#›</a:t>
            </a:fld>
            <a:endParaRPr lang="en-US" altLang="zh-CN"/>
          </a:p>
        </p:txBody>
      </p:sp>
    </p:spTree>
    <p:extLst>
      <p:ext uri="{BB962C8B-B14F-4D97-AF65-F5344CB8AC3E}">
        <p14:creationId xmlns:p14="http://schemas.microsoft.com/office/powerpoint/2010/main" val="3970508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fld id="{07947E25-4CAA-4F40-BE0E-DA617A2DA9AE}" type="datetime1">
              <a:rPr lang="zh-CN" altLang="en-US"/>
              <a:pPr>
                <a:defRPr/>
              </a:pPr>
              <a:t>2021/4/1</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08338925-00D4-4B92-A028-122469872E07}" type="slidenum">
              <a:rPr lang="en-US" altLang="zh-CN"/>
              <a:pPr>
                <a:defRPr/>
              </a:pPr>
              <a:t>‹#›</a:t>
            </a:fld>
            <a:endParaRPr lang="en-US" altLang="zh-CN"/>
          </a:p>
        </p:txBody>
      </p:sp>
    </p:spTree>
    <p:extLst>
      <p:ext uri="{BB962C8B-B14F-4D97-AF65-F5344CB8AC3E}">
        <p14:creationId xmlns:p14="http://schemas.microsoft.com/office/powerpoint/2010/main" val="3800270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fld id="{3BBFAC33-3A6D-4C49-A772-3DA8E4DDD736}" type="datetime1">
              <a:rPr lang="zh-CN" altLang="en-US"/>
              <a:pPr>
                <a:defRPr/>
              </a:pPr>
              <a:t>2021/4/1</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4B480A5A-996C-46A1-81BD-4FD0EB14186B}" type="slidenum">
              <a:rPr lang="en-US" altLang="zh-CN"/>
              <a:pPr>
                <a:defRPr/>
              </a:pPr>
              <a:t>‹#›</a:t>
            </a:fld>
            <a:endParaRPr lang="en-US" altLang="zh-CN"/>
          </a:p>
        </p:txBody>
      </p:sp>
    </p:spTree>
    <p:extLst>
      <p:ext uri="{BB962C8B-B14F-4D97-AF65-F5344CB8AC3E}">
        <p14:creationId xmlns:p14="http://schemas.microsoft.com/office/powerpoint/2010/main" val="774594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D970F756-27B3-495B-A805-E7AC3C5CE3B9}" type="datetime1">
              <a:rPr lang="zh-CN" altLang="en-US"/>
              <a:pPr>
                <a:defRPr/>
              </a:pPr>
              <a:t>2021/4/1</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FD534FBA-0597-43B6-B0EE-70CE2D337E26}" type="slidenum">
              <a:rPr lang="en-US" altLang="zh-CN"/>
              <a:pPr>
                <a:defRPr/>
              </a:pPr>
              <a:t>‹#›</a:t>
            </a:fld>
            <a:endParaRPr lang="en-US" altLang="zh-CN"/>
          </a:p>
        </p:txBody>
      </p:sp>
    </p:spTree>
    <p:extLst>
      <p:ext uri="{BB962C8B-B14F-4D97-AF65-F5344CB8AC3E}">
        <p14:creationId xmlns:p14="http://schemas.microsoft.com/office/powerpoint/2010/main" val="355034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F236DC6D-789A-488B-BAF1-69ACA73D9937}" type="datetime1">
              <a:rPr lang="zh-CN" altLang="en-US"/>
              <a:pPr>
                <a:defRPr/>
              </a:pPr>
              <a:t>2021/4/1</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00D804E-1028-4512-A3FF-170936AF9292}" type="slidenum">
              <a:rPr lang="en-US" altLang="zh-CN"/>
              <a:pPr>
                <a:defRPr/>
              </a:pPr>
              <a:t>‹#›</a:t>
            </a:fld>
            <a:endParaRPr lang="en-US" altLang="zh-CN"/>
          </a:p>
        </p:txBody>
      </p:sp>
    </p:spTree>
    <p:extLst>
      <p:ext uri="{BB962C8B-B14F-4D97-AF65-F5344CB8AC3E}">
        <p14:creationId xmlns:p14="http://schemas.microsoft.com/office/powerpoint/2010/main" val="29471416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C4CDCB14-683C-46BF-ADC1-1C1FEC10198D}" type="datetime1">
              <a:rPr lang="zh-CN" altLang="en-US"/>
              <a:pPr>
                <a:defRPr/>
              </a:pPr>
              <a:t>2021/4/1</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DAAD3CB-9032-4302-9288-E70FC539A3AB}" type="slidenum">
              <a:rPr lang="en-US" altLang="zh-CN"/>
              <a:pPr>
                <a:defRPr/>
              </a:pPr>
              <a:t>‹#›</a:t>
            </a:fld>
            <a:endParaRPr lang="en-US" altLang="zh-CN"/>
          </a:p>
        </p:txBody>
      </p:sp>
    </p:spTree>
    <p:extLst>
      <p:ext uri="{BB962C8B-B14F-4D97-AF65-F5344CB8AC3E}">
        <p14:creationId xmlns:p14="http://schemas.microsoft.com/office/powerpoint/2010/main" val="1696636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3048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381000" y="914400"/>
            <a:ext cx="8458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381000" y="657225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0"/>
              </a:spcBef>
              <a:defRPr sz="1400">
                <a:solidFill>
                  <a:srgbClr val="FF6600"/>
                </a:solidFill>
                <a:latin typeface="+mn-lt"/>
                <a:ea typeface="宋体" panose="02010600030101010101" pitchFamily="2" charset="-122"/>
              </a:defRPr>
            </a:lvl1pPr>
          </a:lstStyle>
          <a:p>
            <a:pPr>
              <a:defRPr/>
            </a:pPr>
            <a:fld id="{7856D6C2-D932-4C7D-B066-588C1FBB9FF9}" type="datetime1">
              <a:rPr lang="zh-CN" altLang="en-US"/>
              <a:pPr>
                <a:defRPr/>
              </a:pPr>
              <a:t>2021/4/1</a:t>
            </a:fld>
            <a:endParaRPr lang="en-US" altLang="zh-CN"/>
          </a:p>
        </p:txBody>
      </p:sp>
      <p:sp>
        <p:nvSpPr>
          <p:cNvPr id="1029" name="Rectangle 5"/>
          <p:cNvSpPr>
            <a:spLocks noGrp="1" noChangeArrowheads="1"/>
          </p:cNvSpPr>
          <p:nvPr>
            <p:ph type="ftr" sz="quarter" idx="3"/>
          </p:nvPr>
        </p:nvSpPr>
        <p:spPr bwMode="auto">
          <a:xfrm>
            <a:off x="3124200" y="657225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0"/>
              </a:spcBef>
              <a:defRPr sz="1400" dirty="0" smtClean="0">
                <a:solidFill>
                  <a:srgbClr val="FF6600"/>
                </a:solidFill>
                <a:latin typeface="+mn-lt"/>
                <a:ea typeface="宋体" panose="02010600030101010101" pitchFamily="2" charset="-122"/>
              </a:defRPr>
            </a:lvl1pPr>
          </a:lstStyle>
          <a:p>
            <a:pPr>
              <a:defRPr/>
            </a:pPr>
            <a:r>
              <a:rPr lang="zh-CN" altLang="en-US"/>
              <a:t>电路理论</a:t>
            </a:r>
            <a:endParaRPr lang="en-US" altLang="zh-CN"/>
          </a:p>
        </p:txBody>
      </p:sp>
      <p:sp>
        <p:nvSpPr>
          <p:cNvPr id="1030" name="Rectangle 6"/>
          <p:cNvSpPr>
            <a:spLocks noGrp="1" noChangeArrowheads="1"/>
          </p:cNvSpPr>
          <p:nvPr>
            <p:ph type="sldNum" sz="quarter" idx="4"/>
          </p:nvPr>
        </p:nvSpPr>
        <p:spPr bwMode="auto">
          <a:xfrm>
            <a:off x="6858000" y="657225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sz="1400">
                <a:solidFill>
                  <a:srgbClr val="FF6600"/>
                </a:solidFill>
                <a:latin typeface="+mn-lt"/>
                <a:ea typeface="宋体" panose="02010600030101010101" pitchFamily="2" charset="-122"/>
              </a:defRPr>
            </a:lvl1pPr>
          </a:lstStyle>
          <a:p>
            <a:pPr>
              <a:defRPr/>
            </a:pPr>
            <a:fld id="{0326740C-8886-4FF7-8D94-1FB78E0ABB77}" type="slidenum">
              <a:rPr lang="en-US" altLang="zh-CN"/>
              <a:pPr>
                <a:defRPr/>
              </a:pPr>
              <a:t>‹#›</a:t>
            </a:fld>
            <a:endParaRPr lang="en-US" altLang="zh-CN"/>
          </a:p>
        </p:txBody>
      </p:sp>
      <p:pic>
        <p:nvPicPr>
          <p:cNvPr id="1031" name="Picture 7" descr="logo1"/>
          <p:cNvPicPr>
            <a:picLocks noChangeAspect="1" noChangeArrowheads="1"/>
          </p:cNvPicPr>
          <p:nvPr userDrawn="1"/>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6550" y="85725"/>
            <a:ext cx="93662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kumimoji="1" sz="3200" kern="1200">
          <a:solidFill>
            <a:schemeClr val="tx2"/>
          </a:solidFill>
          <a:latin typeface="+mj-lt"/>
          <a:ea typeface="+mj-ea"/>
          <a:cs typeface="+mj-cs"/>
        </a:defRPr>
      </a:lvl1pPr>
      <a:lvl2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2pPr>
      <a:lvl3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3pPr>
      <a:lvl4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4pPr>
      <a:lvl5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5pPr>
      <a:lvl6pPr marL="4572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6pPr>
      <a:lvl7pPr marL="9144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7pPr>
      <a:lvl8pPr marL="13716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8pPr>
      <a:lvl9pPr marL="18288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9pPr>
    </p:titleStyle>
    <p:bodyStyle>
      <a:lvl1pPr marL="342900" indent="-342900" algn="l" rtl="0" eaLnBrk="0" fontAlgn="base" hangingPunct="0">
        <a:spcBef>
          <a:spcPct val="20000"/>
        </a:spcBef>
        <a:spcAft>
          <a:spcPct val="0"/>
        </a:spcAft>
        <a:buChar char="•"/>
        <a:defRPr kumimoji="1" sz="24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0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0.emf"/><Relationship Id="rId5" Type="http://schemas.openxmlformats.org/officeDocument/2006/relationships/oleObject" Target="../embeddings/oleObject11.bin"/><Relationship Id="rId4" Type="http://schemas.openxmlformats.org/officeDocument/2006/relationships/image" Target="../media/image19.emf"/></Relationships>
</file>

<file path=ppt/slides/_rels/slide11.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oleObject" Target="../embeddings/oleObject18.bin"/><Relationship Id="rId3" Type="http://schemas.openxmlformats.org/officeDocument/2006/relationships/oleObject" Target="../embeddings/oleObject13.bin"/><Relationship Id="rId7" Type="http://schemas.openxmlformats.org/officeDocument/2006/relationships/oleObject" Target="../embeddings/oleObject15.bin"/><Relationship Id="rId12"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2.emf"/><Relationship Id="rId11" Type="http://schemas.openxmlformats.org/officeDocument/2006/relationships/oleObject" Target="../embeddings/oleObject17.bin"/><Relationship Id="rId5" Type="http://schemas.openxmlformats.org/officeDocument/2006/relationships/oleObject" Target="../embeddings/oleObject14.bin"/><Relationship Id="rId10" Type="http://schemas.openxmlformats.org/officeDocument/2006/relationships/image" Target="../media/image17.emf"/><Relationship Id="rId4" Type="http://schemas.openxmlformats.org/officeDocument/2006/relationships/image" Target="../media/image21.emf"/><Relationship Id="rId9" Type="http://schemas.openxmlformats.org/officeDocument/2006/relationships/oleObject" Target="../embeddings/oleObject16.bin"/><Relationship Id="rId14" Type="http://schemas.openxmlformats.org/officeDocument/2006/relationships/image" Target="../media/image25.emf"/></Relationships>
</file>

<file path=ppt/slides/_rels/slide12.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oleObject" Target="../embeddings/oleObject19.bin"/><Relationship Id="rId7" Type="http://schemas.openxmlformats.org/officeDocument/2006/relationships/oleObject" Target="../embeddings/oleObject21.bin"/><Relationship Id="rId12" Type="http://schemas.openxmlformats.org/officeDocument/2006/relationships/image" Target="../media/image28.e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7.emf"/><Relationship Id="rId11" Type="http://schemas.openxmlformats.org/officeDocument/2006/relationships/oleObject" Target="../embeddings/oleObject23.bin"/><Relationship Id="rId5" Type="http://schemas.openxmlformats.org/officeDocument/2006/relationships/oleObject" Target="../embeddings/oleObject20.bin"/><Relationship Id="rId10" Type="http://schemas.openxmlformats.org/officeDocument/2006/relationships/image" Target="../media/image17.emf"/><Relationship Id="rId4" Type="http://schemas.openxmlformats.org/officeDocument/2006/relationships/image" Target="../media/image26.emf"/><Relationship Id="rId9" Type="http://schemas.openxmlformats.org/officeDocument/2006/relationships/oleObject" Target="../embeddings/oleObject22.bin"/></Relationships>
</file>

<file path=ppt/slides/_rels/slide13.xml.rels><?xml version="1.0" encoding="UTF-8" standalone="yes"?>
<Relationships xmlns="http://schemas.openxmlformats.org/package/2006/relationships"><Relationship Id="rId8" Type="http://schemas.openxmlformats.org/officeDocument/2006/relationships/image" Target="../media/image31.emf"/><Relationship Id="rId13" Type="http://schemas.openxmlformats.org/officeDocument/2006/relationships/image" Target="../media/image33.wmf"/><Relationship Id="rId18" Type="http://schemas.openxmlformats.org/officeDocument/2006/relationships/oleObject" Target="../embeddings/oleObject32.bin"/><Relationship Id="rId3" Type="http://schemas.openxmlformats.org/officeDocument/2006/relationships/oleObject" Target="../embeddings/oleObject24.bin"/><Relationship Id="rId21" Type="http://schemas.openxmlformats.org/officeDocument/2006/relationships/image" Target="../media/image37.wmf"/><Relationship Id="rId7" Type="http://schemas.openxmlformats.org/officeDocument/2006/relationships/oleObject" Target="../embeddings/oleObject26.bin"/><Relationship Id="rId12" Type="http://schemas.openxmlformats.org/officeDocument/2006/relationships/oleObject" Target="../embeddings/oleObject29.bin"/><Relationship Id="rId17" Type="http://schemas.openxmlformats.org/officeDocument/2006/relationships/image" Target="../media/image35.wmf"/><Relationship Id="rId2" Type="http://schemas.openxmlformats.org/officeDocument/2006/relationships/slideLayout" Target="../slideLayouts/slideLayout7.xml"/><Relationship Id="rId16" Type="http://schemas.openxmlformats.org/officeDocument/2006/relationships/oleObject" Target="../embeddings/oleObject31.bin"/><Relationship Id="rId20" Type="http://schemas.openxmlformats.org/officeDocument/2006/relationships/oleObject" Target="../embeddings/oleObject33.bin"/><Relationship Id="rId1" Type="http://schemas.openxmlformats.org/officeDocument/2006/relationships/vmlDrawing" Target="../drawings/vmlDrawing6.vml"/><Relationship Id="rId6" Type="http://schemas.openxmlformats.org/officeDocument/2006/relationships/image" Target="../media/image30.wmf"/><Relationship Id="rId11" Type="http://schemas.openxmlformats.org/officeDocument/2006/relationships/image" Target="../media/image32.wmf"/><Relationship Id="rId5" Type="http://schemas.openxmlformats.org/officeDocument/2006/relationships/oleObject" Target="../embeddings/oleObject25.bin"/><Relationship Id="rId15" Type="http://schemas.openxmlformats.org/officeDocument/2006/relationships/image" Target="../media/image34.wmf"/><Relationship Id="rId10" Type="http://schemas.openxmlformats.org/officeDocument/2006/relationships/oleObject" Target="../embeddings/oleObject28.bin"/><Relationship Id="rId19" Type="http://schemas.openxmlformats.org/officeDocument/2006/relationships/image" Target="../media/image36.wmf"/><Relationship Id="rId4" Type="http://schemas.openxmlformats.org/officeDocument/2006/relationships/image" Target="../media/image29.emf"/><Relationship Id="rId9" Type="http://schemas.openxmlformats.org/officeDocument/2006/relationships/oleObject" Target="../embeddings/oleObject27.bin"/><Relationship Id="rId14" Type="http://schemas.openxmlformats.org/officeDocument/2006/relationships/oleObject" Target="../embeddings/oleObject30.bin"/></Relationships>
</file>

<file path=ppt/slides/_rels/slide1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39.emf"/><Relationship Id="rId5" Type="http://schemas.openxmlformats.org/officeDocument/2006/relationships/oleObject" Target="../embeddings/oleObject35.bin"/><Relationship Id="rId10" Type="http://schemas.openxmlformats.org/officeDocument/2006/relationships/image" Target="../media/image41.emf"/><Relationship Id="rId4" Type="http://schemas.openxmlformats.org/officeDocument/2006/relationships/image" Target="../media/image38.emf"/><Relationship Id="rId9" Type="http://schemas.openxmlformats.org/officeDocument/2006/relationships/oleObject" Target="../embeddings/oleObject37.bin"/></Relationships>
</file>

<file path=ppt/slides/_rels/slide1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oleObject" Target="../embeddings/oleObject38.bin"/><Relationship Id="rId7"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0.wmf"/><Relationship Id="rId5" Type="http://schemas.openxmlformats.org/officeDocument/2006/relationships/oleObject" Target="../embeddings/oleObject39.bin"/><Relationship Id="rId10" Type="http://schemas.openxmlformats.org/officeDocument/2006/relationships/image" Target="../media/image46.emf"/><Relationship Id="rId4" Type="http://schemas.openxmlformats.org/officeDocument/2006/relationships/image" Target="../media/image44.emf"/><Relationship Id="rId9" Type="http://schemas.openxmlformats.org/officeDocument/2006/relationships/oleObject" Target="../embeddings/oleObject41.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51.emf"/><Relationship Id="rId3" Type="http://schemas.openxmlformats.org/officeDocument/2006/relationships/notesSlide" Target="../notesSlides/notesSlide3.xml"/><Relationship Id="rId7" Type="http://schemas.openxmlformats.org/officeDocument/2006/relationships/image" Target="../media/image48.wmf"/><Relationship Id="rId12" Type="http://schemas.openxmlformats.org/officeDocument/2006/relationships/oleObject" Target="../embeddings/oleObject46.bin"/><Relationship Id="rId17" Type="http://schemas.openxmlformats.org/officeDocument/2006/relationships/image" Target="../media/image53.wmf"/><Relationship Id="rId2" Type="http://schemas.openxmlformats.org/officeDocument/2006/relationships/slideLayout" Target="../slideLayouts/slideLayout7.xml"/><Relationship Id="rId16" Type="http://schemas.openxmlformats.org/officeDocument/2006/relationships/oleObject" Target="../embeddings/oleObject48.bin"/><Relationship Id="rId1" Type="http://schemas.openxmlformats.org/officeDocument/2006/relationships/vmlDrawing" Target="../drawings/vmlDrawing9.vml"/><Relationship Id="rId6" Type="http://schemas.openxmlformats.org/officeDocument/2006/relationships/oleObject" Target="../embeddings/oleObject43.bin"/><Relationship Id="rId11" Type="http://schemas.openxmlformats.org/officeDocument/2006/relationships/image" Target="../media/image50.wmf"/><Relationship Id="rId5" Type="http://schemas.openxmlformats.org/officeDocument/2006/relationships/image" Target="../media/image47.emf"/><Relationship Id="rId15" Type="http://schemas.openxmlformats.org/officeDocument/2006/relationships/image" Target="../media/image52.wmf"/><Relationship Id="rId10" Type="http://schemas.openxmlformats.org/officeDocument/2006/relationships/oleObject" Target="../embeddings/oleObject45.bin"/><Relationship Id="rId4" Type="http://schemas.openxmlformats.org/officeDocument/2006/relationships/oleObject" Target="../embeddings/oleObject42.bin"/><Relationship Id="rId9" Type="http://schemas.openxmlformats.org/officeDocument/2006/relationships/image" Target="../media/image49.wmf"/><Relationship Id="rId14" Type="http://schemas.openxmlformats.org/officeDocument/2006/relationships/oleObject" Target="../embeddings/oleObject47.bin"/></Relationships>
</file>

<file path=ppt/slides/_rels/slide21.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55.wmf"/><Relationship Id="rId5" Type="http://schemas.openxmlformats.org/officeDocument/2006/relationships/oleObject" Target="../embeddings/oleObject50.bin"/><Relationship Id="rId4" Type="http://schemas.openxmlformats.org/officeDocument/2006/relationships/image" Target="../media/image54.emf"/></Relationships>
</file>

<file path=ppt/slides/_rels/slide22.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58.wmf"/><Relationship Id="rId5" Type="http://schemas.openxmlformats.org/officeDocument/2006/relationships/oleObject" Target="../embeddings/oleObject53.bin"/><Relationship Id="rId4" Type="http://schemas.openxmlformats.org/officeDocument/2006/relationships/image" Target="../media/image57.emf"/></Relationships>
</file>

<file path=ppt/slides/_rels/slide2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67.wmf"/><Relationship Id="rId13" Type="http://schemas.openxmlformats.org/officeDocument/2006/relationships/oleObject" Target="../embeddings/oleObject60.bin"/><Relationship Id="rId18" Type="http://schemas.openxmlformats.org/officeDocument/2006/relationships/image" Target="../media/image72.wmf"/><Relationship Id="rId3" Type="http://schemas.openxmlformats.org/officeDocument/2006/relationships/oleObject" Target="../embeddings/oleObject55.bin"/><Relationship Id="rId7" Type="http://schemas.openxmlformats.org/officeDocument/2006/relationships/oleObject" Target="../embeddings/oleObject57.bin"/><Relationship Id="rId12" Type="http://schemas.openxmlformats.org/officeDocument/2006/relationships/image" Target="../media/image69.emf"/><Relationship Id="rId17" Type="http://schemas.openxmlformats.org/officeDocument/2006/relationships/oleObject" Target="../embeddings/oleObject62.bin"/><Relationship Id="rId2" Type="http://schemas.openxmlformats.org/officeDocument/2006/relationships/slideLayout" Target="../slideLayouts/slideLayout7.xml"/><Relationship Id="rId16" Type="http://schemas.openxmlformats.org/officeDocument/2006/relationships/image" Target="../media/image71.wmf"/><Relationship Id="rId1" Type="http://schemas.openxmlformats.org/officeDocument/2006/relationships/vmlDrawing" Target="../drawings/vmlDrawing12.vml"/><Relationship Id="rId6" Type="http://schemas.openxmlformats.org/officeDocument/2006/relationships/image" Target="../media/image66.wmf"/><Relationship Id="rId11" Type="http://schemas.openxmlformats.org/officeDocument/2006/relationships/oleObject" Target="../embeddings/oleObject59.bin"/><Relationship Id="rId5" Type="http://schemas.openxmlformats.org/officeDocument/2006/relationships/oleObject" Target="../embeddings/oleObject56.bin"/><Relationship Id="rId15" Type="http://schemas.openxmlformats.org/officeDocument/2006/relationships/oleObject" Target="../embeddings/oleObject61.bin"/><Relationship Id="rId10" Type="http://schemas.openxmlformats.org/officeDocument/2006/relationships/image" Target="../media/image68.emf"/><Relationship Id="rId4" Type="http://schemas.openxmlformats.org/officeDocument/2006/relationships/image" Target="../media/image65.wmf"/><Relationship Id="rId9" Type="http://schemas.openxmlformats.org/officeDocument/2006/relationships/oleObject" Target="../embeddings/oleObject58.bin"/><Relationship Id="rId14" Type="http://schemas.openxmlformats.org/officeDocument/2006/relationships/image" Target="../media/image70.wmf"/></Relationships>
</file>

<file path=ppt/slides/_rels/slide28.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76.emf"/><Relationship Id="rId5" Type="http://schemas.openxmlformats.org/officeDocument/2006/relationships/oleObject" Target="../embeddings/oleObject64.bin"/><Relationship Id="rId4" Type="http://schemas.openxmlformats.org/officeDocument/2006/relationships/image" Target="../media/image75.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3.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0.e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2.emf"/><Relationship Id="rId4" Type="http://schemas.openxmlformats.org/officeDocument/2006/relationships/image" Target="../media/image9.emf"/><Relationship Id="rId9" Type="http://schemas.openxmlformats.org/officeDocument/2006/relationships/oleObject" Target="../embeddings/oleObject4.bin"/></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6.emf"/><Relationship Id="rId5" Type="http://schemas.openxmlformats.org/officeDocument/2006/relationships/oleObject" Target="../embeddings/oleObject7.bin"/><Relationship Id="rId10"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1"/>
          <p:cNvSpPr>
            <a:spLocks noGrp="1"/>
          </p:cNvSpPr>
          <p:nvPr>
            <p:ph type="dt" sz="quarter" idx="10"/>
          </p:nvPr>
        </p:nvSpPr>
        <p:spPr/>
        <p:txBody>
          <a:bodyPr/>
          <a:lstStyle/>
          <a:p>
            <a:pPr>
              <a:defRPr/>
            </a:pPr>
            <a:fld id="{1E6024E0-7539-4887-8EB3-B20218A61B86}" type="datetime1">
              <a:rPr lang="zh-CN" altLang="en-US"/>
              <a:pPr>
                <a:defRPr/>
              </a:pPr>
              <a:t>2021/4/1</a:t>
            </a:fld>
            <a:endParaRPr lang="en-US" altLang="zh-CN"/>
          </a:p>
        </p:txBody>
      </p:sp>
      <p:sp>
        <p:nvSpPr>
          <p:cNvPr id="14" name="页脚占位符 2"/>
          <p:cNvSpPr>
            <a:spLocks noGrp="1"/>
          </p:cNvSpPr>
          <p:nvPr>
            <p:ph type="ftr" sz="quarter" idx="11"/>
          </p:nvPr>
        </p:nvSpPr>
        <p:spPr/>
        <p:txBody>
          <a:bodyPr/>
          <a:lstStyle/>
          <a:p>
            <a:pPr>
              <a:defRPr/>
            </a:pPr>
            <a:r>
              <a:rPr lang="zh-CN" altLang="en-US"/>
              <a:t>电路理论</a:t>
            </a:r>
            <a:endParaRPr lang="en-US" altLang="zh-CN"/>
          </a:p>
        </p:txBody>
      </p:sp>
      <p:sp>
        <p:nvSpPr>
          <p:cNvPr id="15" name="灯片编号占位符 3"/>
          <p:cNvSpPr>
            <a:spLocks noGrp="1"/>
          </p:cNvSpPr>
          <p:nvPr>
            <p:ph type="sldNum" sz="quarter" idx="12"/>
          </p:nvPr>
        </p:nvSpPr>
        <p:spPr/>
        <p:txBody>
          <a:bodyPr/>
          <a:lstStyle/>
          <a:p>
            <a:pPr>
              <a:defRPr/>
            </a:pPr>
            <a:fld id="{205D964D-9E61-4397-AEFD-D16844EDF99C}" type="slidenum">
              <a:rPr lang="en-US" altLang="zh-CN"/>
              <a:pPr>
                <a:defRPr/>
              </a:pPr>
              <a:t>1</a:t>
            </a:fld>
            <a:endParaRPr lang="en-US" altLang="zh-CN"/>
          </a:p>
        </p:txBody>
      </p:sp>
      <p:grpSp>
        <p:nvGrpSpPr>
          <p:cNvPr id="4101" name="Group 1026"/>
          <p:cNvGrpSpPr>
            <a:grpSpLocks/>
          </p:cNvGrpSpPr>
          <p:nvPr/>
        </p:nvGrpSpPr>
        <p:grpSpPr bwMode="auto">
          <a:xfrm>
            <a:off x="0" y="0"/>
            <a:ext cx="9144000" cy="6858000"/>
            <a:chOff x="0" y="0"/>
            <a:chExt cx="5970" cy="4956"/>
          </a:xfrm>
        </p:grpSpPr>
        <p:pic>
          <p:nvPicPr>
            <p:cNvPr id="4107" name="Picture 1027" descr="beijing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06" cy="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Picture 1028" descr="beijing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 y="0"/>
              <a:ext cx="1506" cy="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9" name="Picture 1029" descr="beijing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 y="0"/>
              <a:ext cx="1506" cy="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0" name="Picture 1030" descr="beijing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4" y="0"/>
              <a:ext cx="1506" cy="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102" name="Picture 1042" descr="未命名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5113" y="762000"/>
            <a:ext cx="77533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Text Box 1060"/>
          <p:cNvSpPr txBox="1">
            <a:spLocks noChangeArrowheads="1"/>
          </p:cNvSpPr>
          <p:nvPr/>
        </p:nvSpPr>
        <p:spPr bwMode="auto">
          <a:xfrm>
            <a:off x="1616075" y="69850"/>
            <a:ext cx="597535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algn="ctr" eaLnBrk="1" hangingPunct="1">
              <a:spcBef>
                <a:spcPct val="0"/>
              </a:spcBef>
              <a:buFontTx/>
              <a:buNone/>
            </a:pPr>
            <a:r>
              <a:rPr lang="zh-CN" altLang="en-US" sz="4800">
                <a:solidFill>
                  <a:srgbClr val="FF0000"/>
                </a:solidFill>
                <a:latin typeface="隶书" panose="02010509060101010101" pitchFamily="49" charset="-122"/>
                <a:ea typeface="隶书" panose="02010509060101010101" pitchFamily="49" charset="-122"/>
              </a:rPr>
              <a:t>第</a:t>
            </a:r>
            <a:r>
              <a:rPr lang="en-US" altLang="zh-CN" sz="4800">
                <a:solidFill>
                  <a:srgbClr val="FF0000"/>
                </a:solidFill>
                <a:latin typeface="隶书" panose="02010509060101010101" pitchFamily="49" charset="-122"/>
                <a:ea typeface="隶书" panose="02010509060101010101" pitchFamily="49" charset="-122"/>
              </a:rPr>
              <a:t>5</a:t>
            </a:r>
            <a:r>
              <a:rPr lang="zh-CN" altLang="en-US" sz="4800">
                <a:solidFill>
                  <a:srgbClr val="FF0000"/>
                </a:solidFill>
                <a:latin typeface="隶书" panose="02010509060101010101" pitchFamily="49" charset="-122"/>
                <a:ea typeface="隶书" panose="02010509060101010101" pitchFamily="49" charset="-122"/>
              </a:rPr>
              <a:t>章 </a:t>
            </a:r>
          </a:p>
          <a:p>
            <a:pPr algn="ctr" eaLnBrk="1" hangingPunct="1">
              <a:spcBef>
                <a:spcPct val="0"/>
              </a:spcBef>
              <a:buFontTx/>
              <a:buNone/>
            </a:pPr>
            <a:r>
              <a:rPr lang="zh-CN" altLang="en-US" sz="4800">
                <a:solidFill>
                  <a:srgbClr val="FF0000"/>
                </a:solidFill>
                <a:latin typeface="隶书" panose="02010509060101010101" pitchFamily="49" charset="-122"/>
                <a:ea typeface="隶书" panose="02010509060101010101" pitchFamily="49" charset="-122"/>
              </a:rPr>
              <a:t> 含运算放大器的电路</a:t>
            </a:r>
          </a:p>
        </p:txBody>
      </p:sp>
      <p:sp>
        <p:nvSpPr>
          <p:cNvPr id="77861" name="Text Box 1061"/>
          <p:cNvSpPr txBox="1">
            <a:spLocks noChangeArrowheads="1"/>
          </p:cNvSpPr>
          <p:nvPr/>
        </p:nvSpPr>
        <p:spPr bwMode="auto">
          <a:xfrm>
            <a:off x="900113" y="2222500"/>
            <a:ext cx="75596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en-US" altLang="zh-CN" sz="3200" dirty="0">
                <a:effectLst>
                  <a:outerShdw blurRad="38100" dist="38100" dir="2700000" algn="tl">
                    <a:srgbClr val="C0C0C0"/>
                  </a:outerShdw>
                </a:effectLst>
                <a:latin typeface="Times New Roman" panose="02020603050405020304" pitchFamily="18" charset="0"/>
                <a:ea typeface="华文新魏" panose="02010800040101010101" pitchFamily="2" charset="-122"/>
              </a:rPr>
              <a:t>5.1 </a:t>
            </a:r>
            <a:r>
              <a:rPr lang="zh-CN" altLang="en-US" sz="3200" dirty="0">
                <a:effectLst>
                  <a:outerShdw blurRad="38100" dist="38100" dir="2700000" algn="tl">
                    <a:srgbClr val="C0C0C0"/>
                  </a:outerShdw>
                </a:effectLst>
                <a:latin typeface="Times New Roman" panose="02020603050405020304" pitchFamily="18" charset="0"/>
                <a:ea typeface="华文新魏" panose="02010800040101010101" pitchFamily="2" charset="-122"/>
              </a:rPr>
              <a:t>集成运算放大器 </a:t>
            </a:r>
            <a:r>
              <a:rPr lang="en-US" altLang="zh-CN" sz="3200" dirty="0">
                <a:effectLst>
                  <a:outerShdw blurRad="38100" dist="38100" dir="2700000" algn="tl">
                    <a:srgbClr val="C0C0C0"/>
                  </a:outerShdw>
                </a:effectLst>
                <a:latin typeface="Times New Roman" panose="02020603050405020304" pitchFamily="18" charset="0"/>
                <a:ea typeface="华文新魏" panose="02010800040101010101" pitchFamily="2" charset="-122"/>
              </a:rPr>
              <a:t>Operational amplifier </a:t>
            </a:r>
          </a:p>
        </p:txBody>
      </p:sp>
      <p:sp>
        <p:nvSpPr>
          <p:cNvPr id="77862" name="Text Box 1062"/>
          <p:cNvSpPr txBox="1">
            <a:spLocks noChangeArrowheads="1"/>
          </p:cNvSpPr>
          <p:nvPr/>
        </p:nvSpPr>
        <p:spPr bwMode="auto">
          <a:xfrm>
            <a:off x="900113" y="3087688"/>
            <a:ext cx="58626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3200">
                <a:effectLst>
                  <a:outerShdw blurRad="38100" dist="38100" dir="2700000" algn="tl">
                    <a:srgbClr val="C0C0C0"/>
                  </a:outerShdw>
                </a:effectLst>
                <a:latin typeface="Times New Roman" panose="02020603050405020304" pitchFamily="18" charset="0"/>
                <a:ea typeface="华文新魏" panose="02010800040101010101" pitchFamily="2" charset="-122"/>
              </a:rPr>
              <a:t>5.2 </a:t>
            </a:r>
            <a:r>
              <a:rPr lang="zh-CN" altLang="en-US" sz="3200">
                <a:effectLst>
                  <a:outerShdw blurRad="38100" dist="38100" dir="2700000" algn="tl">
                    <a:srgbClr val="C0C0C0"/>
                  </a:outerShdw>
                </a:effectLst>
                <a:latin typeface="Times New Roman" panose="02020603050405020304" pitchFamily="18" charset="0"/>
                <a:ea typeface="华文新魏" panose="02010800040101010101" pitchFamily="2" charset="-122"/>
              </a:rPr>
              <a:t>理想运算放大器 </a:t>
            </a:r>
            <a:r>
              <a:rPr lang="en-US" altLang="zh-CN" sz="3200">
                <a:effectLst>
                  <a:outerShdw blurRad="38100" dist="38100" dir="2700000" algn="tl">
                    <a:srgbClr val="C0C0C0"/>
                  </a:outerShdw>
                </a:effectLst>
                <a:latin typeface="Times New Roman" panose="02020603050405020304" pitchFamily="18" charset="0"/>
                <a:ea typeface="华文新魏" panose="02010800040101010101" pitchFamily="2" charset="-122"/>
              </a:rPr>
              <a:t>Ideal op amp</a:t>
            </a:r>
          </a:p>
        </p:txBody>
      </p:sp>
      <p:sp>
        <p:nvSpPr>
          <p:cNvPr id="77878" name="Text Box 1078"/>
          <p:cNvSpPr txBox="1">
            <a:spLocks noChangeArrowheads="1"/>
          </p:cNvSpPr>
          <p:nvPr/>
        </p:nvSpPr>
        <p:spPr bwMode="auto">
          <a:xfrm>
            <a:off x="900113" y="4057650"/>
            <a:ext cx="59880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3200" dirty="0">
                <a:effectLst>
                  <a:outerShdw blurRad="38100" dist="38100" dir="2700000" algn="tl">
                    <a:srgbClr val="C0C0C0"/>
                  </a:outerShdw>
                </a:effectLst>
                <a:latin typeface="Times New Roman" panose="02020603050405020304" pitchFamily="18" charset="0"/>
                <a:ea typeface="华文新魏" panose="02010800040101010101" pitchFamily="2" charset="-122"/>
              </a:rPr>
              <a:t>5.3 </a:t>
            </a:r>
            <a:r>
              <a:rPr lang="zh-CN" altLang="en-US" sz="3200" dirty="0">
                <a:effectLst>
                  <a:outerShdw blurRad="38100" dist="38100" dir="2700000" algn="tl">
                    <a:srgbClr val="C0C0C0"/>
                  </a:outerShdw>
                </a:effectLst>
                <a:latin typeface="Times New Roman" panose="02020603050405020304" pitchFamily="18" charset="0"/>
                <a:ea typeface="华文新魏" panose="02010800040101010101" pitchFamily="2" charset="-122"/>
              </a:rPr>
              <a:t>运算放大电路 </a:t>
            </a:r>
            <a:r>
              <a:rPr lang="en-US" altLang="zh-CN" sz="3200" dirty="0">
                <a:effectLst>
                  <a:outerShdw blurRad="38100" dist="38100" dir="2700000" algn="tl">
                    <a:srgbClr val="C0C0C0"/>
                  </a:outerShdw>
                </a:effectLst>
                <a:latin typeface="Times New Roman" panose="02020603050405020304" pitchFamily="18" charset="0"/>
                <a:ea typeface="华文新魏" panose="02010800040101010101" pitchFamily="2" charset="-122"/>
              </a:rPr>
              <a:t>Op amp circuits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1"/>
          <p:cNvSpPr>
            <a:spLocks noGrp="1"/>
          </p:cNvSpPr>
          <p:nvPr>
            <p:ph type="dt" sz="quarter" idx="10"/>
          </p:nvPr>
        </p:nvSpPr>
        <p:spPr/>
        <p:txBody>
          <a:bodyPr/>
          <a:lstStyle/>
          <a:p>
            <a:pPr>
              <a:defRPr/>
            </a:pPr>
            <a:fld id="{B5E9C8CC-5B7E-4633-AAE8-1AD3E39037D0}" type="datetime1">
              <a:rPr lang="zh-CN" altLang="en-US"/>
              <a:pPr>
                <a:defRPr/>
              </a:pPr>
              <a:t>2021/4/1</a:t>
            </a:fld>
            <a:endParaRPr lang="en-US" altLang="zh-CN"/>
          </a:p>
        </p:txBody>
      </p:sp>
      <p:sp>
        <p:nvSpPr>
          <p:cNvPr id="8" name="页脚占位符 2"/>
          <p:cNvSpPr>
            <a:spLocks noGrp="1"/>
          </p:cNvSpPr>
          <p:nvPr>
            <p:ph type="ftr" sz="quarter" idx="11"/>
          </p:nvPr>
        </p:nvSpPr>
        <p:spPr/>
        <p:txBody>
          <a:bodyPr/>
          <a:lstStyle/>
          <a:p>
            <a:pPr>
              <a:defRPr/>
            </a:pPr>
            <a:r>
              <a:rPr lang="zh-CN" altLang="en-US"/>
              <a:t>电路理论</a:t>
            </a:r>
            <a:endParaRPr lang="en-US" altLang="zh-CN"/>
          </a:p>
        </p:txBody>
      </p:sp>
      <p:sp>
        <p:nvSpPr>
          <p:cNvPr id="9" name="灯片编号占位符 3"/>
          <p:cNvSpPr>
            <a:spLocks noGrp="1"/>
          </p:cNvSpPr>
          <p:nvPr>
            <p:ph type="sldNum" sz="quarter" idx="12"/>
          </p:nvPr>
        </p:nvSpPr>
        <p:spPr/>
        <p:txBody>
          <a:bodyPr/>
          <a:lstStyle/>
          <a:p>
            <a:pPr>
              <a:defRPr/>
            </a:pPr>
            <a:fld id="{25B417CD-6BF0-49E3-B275-11281D4668AF}" type="slidenum">
              <a:rPr lang="en-US" altLang="zh-CN"/>
              <a:pPr>
                <a:defRPr/>
              </a:pPr>
              <a:t>10</a:t>
            </a:fld>
            <a:endParaRPr lang="en-US" altLang="zh-CN"/>
          </a:p>
        </p:txBody>
      </p:sp>
      <p:sp>
        <p:nvSpPr>
          <p:cNvPr id="5326" name="Rectangle 206"/>
          <p:cNvSpPr>
            <a:spLocks noChangeArrowheads="1"/>
          </p:cNvSpPr>
          <p:nvPr/>
        </p:nvSpPr>
        <p:spPr bwMode="auto">
          <a:xfrm>
            <a:off x="323850" y="836613"/>
            <a:ext cx="5327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5. Circuit model </a:t>
            </a:r>
            <a:r>
              <a:rPr lang="en-US" altLang="zh-CN" sz="2400" dirty="0">
                <a:solidFill>
                  <a:schemeClr val="accent2"/>
                </a:solidFill>
                <a:effectLst>
                  <a:outerShdw blurRad="38100" dist="38100" dir="2700000" algn="tl">
                    <a:srgbClr val="C0C0C0"/>
                  </a:outerShdw>
                </a:effectLst>
                <a:latin typeface="Times New Roman" panose="02020603050405020304" pitchFamily="18" charset="0"/>
                <a:ea typeface="隶书" panose="02010509060101010101" pitchFamily="49" charset="-122"/>
              </a:rPr>
              <a:t>(linear region)</a:t>
            </a:r>
          </a:p>
        </p:txBody>
      </p:sp>
      <p:graphicFrame>
        <p:nvGraphicFramePr>
          <p:cNvPr id="9222" name="Object 216"/>
          <p:cNvGraphicFramePr>
            <a:graphicFrameLocks noChangeAspect="1"/>
          </p:cNvGraphicFramePr>
          <p:nvPr>
            <p:extLst>
              <p:ext uri="{D42A27DB-BD31-4B8C-83A1-F6EECF244321}">
                <p14:modId xmlns:p14="http://schemas.microsoft.com/office/powerpoint/2010/main" val="775355561"/>
              </p:ext>
            </p:extLst>
          </p:nvPr>
        </p:nvGraphicFramePr>
        <p:xfrm>
          <a:off x="827088" y="1844824"/>
          <a:ext cx="6384925" cy="3821113"/>
        </p:xfrm>
        <a:graphic>
          <a:graphicData uri="http://schemas.openxmlformats.org/presentationml/2006/ole">
            <mc:AlternateContent xmlns:mc="http://schemas.openxmlformats.org/markup-compatibility/2006">
              <mc:Choice xmlns:v="urn:schemas-microsoft-com:vml" Requires="v">
                <p:oleObj spid="_x0000_s9541" name="Visio" r:id="rId3" imgW="3219521" imgH="1939239" progId="Visio.Drawing.11">
                  <p:embed/>
                </p:oleObj>
              </mc:Choice>
              <mc:Fallback>
                <p:oleObj name="Visio" r:id="rId3" imgW="3219521" imgH="1939239" progId="Visio.Drawing.11">
                  <p:embed/>
                  <p:pic>
                    <p:nvPicPr>
                      <p:cNvPr id="0" name="Object 2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844824"/>
                        <a:ext cx="6384925" cy="3821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40" name="Rectangle 220"/>
          <p:cNvSpPr>
            <a:spLocks noChangeArrowheads="1"/>
          </p:cNvSpPr>
          <p:nvPr/>
        </p:nvSpPr>
        <p:spPr bwMode="auto">
          <a:xfrm>
            <a:off x="381000" y="188913"/>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3200" dirty="0">
                <a:effectLst>
                  <a:outerShdw blurRad="38100" dist="38100" dir="2700000" algn="tl">
                    <a:srgbClr val="C0C0C0"/>
                  </a:outerShdw>
                </a:effectLst>
                <a:ea typeface="隶书" panose="02010509060101010101" pitchFamily="49" charset="-122"/>
              </a:rPr>
              <a:t>5.1</a:t>
            </a:r>
            <a:r>
              <a:rPr lang="zh-CN" altLang="en-US" sz="3200" dirty="0">
                <a:effectLst>
                  <a:outerShdw blurRad="38100" dist="38100" dir="2700000" algn="tl">
                    <a:srgbClr val="C0C0C0"/>
                  </a:outerShdw>
                </a:effectLst>
                <a:ea typeface="隶书" panose="02010509060101010101" pitchFamily="49" charset="-122"/>
              </a:rPr>
              <a:t>集成运算放大器 </a:t>
            </a:r>
            <a:r>
              <a:rPr lang="en-US" altLang="zh-CN" sz="3200" dirty="0">
                <a:effectLst>
                  <a:outerShdw blurRad="38100" dist="38100" dir="2700000" algn="tl">
                    <a:srgbClr val="C0C0C0"/>
                  </a:outerShdw>
                </a:effectLst>
                <a:ea typeface="隶书" panose="02010509060101010101" pitchFamily="49" charset="-122"/>
              </a:rPr>
              <a:t>operational amplifiers</a:t>
            </a:r>
          </a:p>
        </p:txBody>
      </p:sp>
      <p:graphicFrame>
        <p:nvGraphicFramePr>
          <p:cNvPr id="9224" name="Object 221"/>
          <p:cNvGraphicFramePr>
            <a:graphicFrameLocks noChangeAspect="1"/>
          </p:cNvGraphicFramePr>
          <p:nvPr>
            <p:extLst>
              <p:ext uri="{D42A27DB-BD31-4B8C-83A1-F6EECF244321}">
                <p14:modId xmlns:p14="http://schemas.microsoft.com/office/powerpoint/2010/main" val="1556421105"/>
              </p:ext>
            </p:extLst>
          </p:nvPr>
        </p:nvGraphicFramePr>
        <p:xfrm>
          <a:off x="339725" y="1341438"/>
          <a:ext cx="5948363" cy="503237"/>
        </p:xfrm>
        <a:graphic>
          <a:graphicData uri="http://schemas.openxmlformats.org/presentationml/2006/ole">
            <mc:AlternateContent xmlns:mc="http://schemas.openxmlformats.org/markup-compatibility/2006">
              <mc:Choice xmlns:v="urn:schemas-microsoft-com:vml" Requires="v">
                <p:oleObj spid="_x0000_s9542" name="Equation" r:id="rId5" imgW="2613761" imgH="224924" progId="Equation.DSMT4">
                  <p:embed/>
                </p:oleObj>
              </mc:Choice>
              <mc:Fallback>
                <p:oleObj name="Equation" r:id="rId5" imgW="2613761" imgH="224924" progId="Equation.DSMT4">
                  <p:embed/>
                  <p:pic>
                    <p:nvPicPr>
                      <p:cNvPr id="0" name="Object 2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725" y="1341438"/>
                        <a:ext cx="5948363" cy="503237"/>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5" name="Object 222"/>
          <p:cNvGraphicFramePr>
            <a:graphicFrameLocks noChangeAspect="1"/>
          </p:cNvGraphicFramePr>
          <p:nvPr/>
        </p:nvGraphicFramePr>
        <p:xfrm>
          <a:off x="6877050" y="692150"/>
          <a:ext cx="2038350" cy="2376488"/>
        </p:xfrm>
        <a:graphic>
          <a:graphicData uri="http://schemas.openxmlformats.org/presentationml/2006/ole">
            <mc:AlternateContent xmlns:mc="http://schemas.openxmlformats.org/markup-compatibility/2006">
              <mc:Choice xmlns:v="urn:schemas-microsoft-com:vml" Requires="v">
                <p:oleObj spid="_x0000_s9543" name="Visio" r:id="rId7" imgW="1135856" imgH="1321451" progId="Visio.Drawing.11">
                  <p:embed/>
                </p:oleObj>
              </mc:Choice>
              <mc:Fallback>
                <p:oleObj name="Visio" r:id="rId7" imgW="1135856" imgH="1321451" progId="Visio.Drawing.11">
                  <p:embed/>
                  <p:pic>
                    <p:nvPicPr>
                      <p:cNvPr id="0" name="Object 2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7050" y="692150"/>
                        <a:ext cx="2038350" cy="237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Text Box 5"/>
          <p:cNvSpPr txBox="1">
            <a:spLocks noChangeArrowheads="1"/>
          </p:cNvSpPr>
          <p:nvPr/>
        </p:nvSpPr>
        <p:spPr bwMode="auto">
          <a:xfrm>
            <a:off x="288032" y="5636096"/>
            <a:ext cx="8797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dirty="0" err="1">
                <a:latin typeface="Times New Roman" panose="02020603050405020304" pitchFamily="18" charset="0"/>
              </a:rPr>
              <a:t>R</a:t>
            </a:r>
            <a:r>
              <a:rPr kumimoji="1" lang="en-US" altLang="zh-CN" sz="2400" b="1" baseline="-25000" dirty="0" err="1">
                <a:latin typeface="Times New Roman" panose="02020603050405020304" pitchFamily="18" charset="0"/>
              </a:rPr>
              <a:t>i</a:t>
            </a: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：运算放大器两输入端间的输入电阻，通常为</a:t>
            </a:r>
            <a:r>
              <a:rPr kumimoji="1" lang="en-US" altLang="zh-CN" sz="2400" b="1" dirty="0">
                <a:latin typeface="Times New Roman" panose="02020603050405020304" pitchFamily="18" charset="0"/>
              </a:rPr>
              <a:t>10</a:t>
            </a:r>
            <a:r>
              <a:rPr kumimoji="1" lang="en-US" altLang="zh-CN" sz="2400" b="1" baseline="30000" dirty="0">
                <a:latin typeface="Times New Roman" panose="02020603050405020304" pitchFamily="18" charset="0"/>
              </a:rPr>
              <a:t>6</a:t>
            </a:r>
            <a:r>
              <a:rPr kumimoji="1" lang="en-US" altLang="zh-CN" sz="2400" b="1" dirty="0">
                <a:latin typeface="Times New Roman" panose="02020603050405020304" pitchFamily="18" charset="0"/>
                <a:sym typeface="Symbol" panose="05050102010706020507" pitchFamily="18" charset="2"/>
              </a:rPr>
              <a:t>-10</a:t>
            </a:r>
            <a:r>
              <a:rPr kumimoji="1" lang="en-US" altLang="zh-CN" sz="2400" b="1" baseline="30000" dirty="0">
                <a:latin typeface="Times New Roman" panose="02020603050405020304" pitchFamily="18" charset="0"/>
                <a:sym typeface="Symbol" panose="05050102010706020507" pitchFamily="18" charset="2"/>
              </a:rPr>
              <a:t>13</a:t>
            </a:r>
            <a:r>
              <a:rPr kumimoji="1" lang="en-US" altLang="zh-CN" sz="2400" b="1" dirty="0">
                <a:latin typeface="Times New Roman" panose="02020603050405020304" pitchFamily="18" charset="0"/>
                <a:sym typeface="Symbol" panose="05050102010706020507" pitchFamily="18" charset="2"/>
              </a:rPr>
              <a:t> </a:t>
            </a:r>
            <a:r>
              <a:rPr kumimoji="1" lang="zh-CN" altLang="en-US" sz="2400" b="1" dirty="0">
                <a:latin typeface="Times New Roman" panose="02020603050405020304" pitchFamily="18" charset="0"/>
                <a:sym typeface="Symbol" panose="05050102010706020507" pitchFamily="18" charset="2"/>
              </a:rPr>
              <a:t>。</a:t>
            </a:r>
            <a:r>
              <a:rPr kumimoji="1" lang="zh-CN" altLang="en-US" sz="2400" b="1" dirty="0">
                <a:latin typeface="Times New Roman" panose="02020603050405020304" pitchFamily="18" charset="0"/>
              </a:rPr>
              <a:t> </a:t>
            </a:r>
          </a:p>
        </p:txBody>
      </p:sp>
      <p:sp>
        <p:nvSpPr>
          <p:cNvPr id="11" name="Text Box 6"/>
          <p:cNvSpPr txBox="1">
            <a:spLocks noChangeArrowheads="1"/>
          </p:cNvSpPr>
          <p:nvPr/>
        </p:nvSpPr>
        <p:spPr bwMode="auto">
          <a:xfrm>
            <a:off x="251520" y="6140152"/>
            <a:ext cx="72342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dirty="0">
                <a:latin typeface="Times New Roman" panose="02020603050405020304" pitchFamily="18" charset="0"/>
              </a:rPr>
              <a:t>R</a:t>
            </a:r>
            <a:r>
              <a:rPr kumimoji="1" lang="en-US" altLang="zh-CN" sz="2400" b="1" baseline="-25000" dirty="0">
                <a:latin typeface="Times New Roman" panose="02020603050405020304" pitchFamily="18" charset="0"/>
              </a:rPr>
              <a:t>o</a:t>
            </a:r>
            <a:r>
              <a:rPr kumimoji="1" lang="zh-CN" altLang="en-US" sz="2400" b="1" dirty="0">
                <a:latin typeface="Times New Roman" panose="02020603050405020304" pitchFamily="18" charset="0"/>
              </a:rPr>
              <a:t>：运算放大器的输出电阻，通常为</a:t>
            </a:r>
            <a:r>
              <a:rPr kumimoji="1" lang="en-US" altLang="zh-CN" sz="2400" b="1" dirty="0">
                <a:latin typeface="Times New Roman" panose="02020603050405020304" pitchFamily="18" charset="0"/>
              </a:rPr>
              <a:t>10</a:t>
            </a:r>
            <a:r>
              <a:rPr kumimoji="1" lang="en-US" altLang="zh-CN" sz="2400" b="1" dirty="0">
                <a:latin typeface="Times New Roman" panose="02020603050405020304" pitchFamily="18" charset="0"/>
                <a:sym typeface="Symbol" panose="05050102010706020507" pitchFamily="18" charset="2"/>
              </a:rPr>
              <a:t>-100 </a:t>
            </a:r>
            <a:r>
              <a:rPr kumimoji="1" lang="zh-CN" altLang="en-US" sz="2400" b="1" dirty="0">
                <a:latin typeface="Times New Roman" panose="02020603050405020304" pitchFamily="18" charset="0"/>
                <a:sym typeface="Symbol" panose="05050102010706020507" pitchFamily="18" charset="2"/>
              </a:rPr>
              <a:t>。  </a:t>
            </a:r>
            <a:r>
              <a:rPr kumimoji="1" lang="zh-CN" altLang="en-US" sz="2400" b="1" dirty="0">
                <a:latin typeface="Times New Roman" panose="02020603050405020304" pitchFamily="18"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utoUpdateAnimBg="0"/>
      <p:bldP spid="11"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1"/>
          <p:cNvSpPr>
            <a:spLocks noGrp="1"/>
          </p:cNvSpPr>
          <p:nvPr>
            <p:ph type="dt" sz="quarter" idx="10"/>
          </p:nvPr>
        </p:nvSpPr>
        <p:spPr/>
        <p:txBody>
          <a:bodyPr/>
          <a:lstStyle/>
          <a:p>
            <a:pPr>
              <a:defRPr/>
            </a:pPr>
            <a:fld id="{2058C157-EA8E-4ACB-A564-45739925C606}" type="datetime1">
              <a:rPr lang="zh-CN" altLang="en-US"/>
              <a:pPr>
                <a:defRPr/>
              </a:pPr>
              <a:t>2021/4/1</a:t>
            </a:fld>
            <a:endParaRPr lang="en-US" altLang="zh-CN"/>
          </a:p>
        </p:txBody>
      </p:sp>
      <p:sp>
        <p:nvSpPr>
          <p:cNvPr id="11" name="页脚占位符 2"/>
          <p:cNvSpPr>
            <a:spLocks noGrp="1"/>
          </p:cNvSpPr>
          <p:nvPr>
            <p:ph type="ftr" sz="quarter" idx="11"/>
          </p:nvPr>
        </p:nvSpPr>
        <p:spPr/>
        <p:txBody>
          <a:bodyPr/>
          <a:lstStyle/>
          <a:p>
            <a:pPr>
              <a:defRPr/>
            </a:pPr>
            <a:r>
              <a:rPr lang="zh-CN" altLang="en-US"/>
              <a:t>电路理论</a:t>
            </a:r>
            <a:endParaRPr lang="en-US" altLang="zh-CN"/>
          </a:p>
        </p:txBody>
      </p:sp>
      <p:sp>
        <p:nvSpPr>
          <p:cNvPr id="12" name="灯片编号占位符 3"/>
          <p:cNvSpPr>
            <a:spLocks noGrp="1"/>
          </p:cNvSpPr>
          <p:nvPr>
            <p:ph type="sldNum" sz="quarter" idx="12"/>
          </p:nvPr>
        </p:nvSpPr>
        <p:spPr/>
        <p:txBody>
          <a:bodyPr/>
          <a:lstStyle/>
          <a:p>
            <a:pPr>
              <a:defRPr/>
            </a:pPr>
            <a:fld id="{EAB7C172-71E1-4C7E-8B74-5541D64DAF2E}" type="slidenum">
              <a:rPr lang="en-US" altLang="zh-CN"/>
              <a:pPr>
                <a:defRPr/>
              </a:pPr>
              <a:t>11</a:t>
            </a:fld>
            <a:endParaRPr lang="en-US" altLang="zh-CN"/>
          </a:p>
        </p:txBody>
      </p:sp>
      <p:graphicFrame>
        <p:nvGraphicFramePr>
          <p:cNvPr id="219149" name="Object 13"/>
          <p:cNvGraphicFramePr>
            <a:graphicFrameLocks noChangeAspect="1"/>
          </p:cNvGraphicFramePr>
          <p:nvPr/>
        </p:nvGraphicFramePr>
        <p:xfrm>
          <a:off x="323850" y="3241675"/>
          <a:ext cx="4392613" cy="3500438"/>
        </p:xfrm>
        <a:graphic>
          <a:graphicData uri="http://schemas.openxmlformats.org/presentationml/2006/ole">
            <mc:AlternateContent xmlns:mc="http://schemas.openxmlformats.org/markup-compatibility/2006">
              <mc:Choice xmlns:v="urn:schemas-microsoft-com:vml" Requires="v">
                <p:oleObj spid="_x0000_s10877" name="Visio" r:id="rId3" imgW="1980676" imgH="1593628" progId="Visio.Drawing.11">
                  <p:embed/>
                </p:oleObj>
              </mc:Choice>
              <mc:Fallback>
                <p:oleObj name="Visio" r:id="rId3" imgW="1980676" imgH="1593628" progId="Visio.Drawing.11">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3241675"/>
                        <a:ext cx="4392613" cy="35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9143" name="Rectangle 7"/>
          <p:cNvSpPr>
            <a:spLocks noChangeArrowheads="1"/>
          </p:cNvSpPr>
          <p:nvPr/>
        </p:nvSpPr>
        <p:spPr bwMode="auto">
          <a:xfrm>
            <a:off x="381000" y="188913"/>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en-US" altLang="zh-CN" sz="3200" dirty="0">
                <a:effectLst>
                  <a:outerShdw blurRad="38100" dist="38100" dir="2700000" algn="tl">
                    <a:srgbClr val="C0C0C0"/>
                  </a:outerShdw>
                </a:effectLst>
                <a:ea typeface="隶书" panose="02010509060101010101" pitchFamily="49" charset="-122"/>
              </a:rPr>
              <a:t>5.1</a:t>
            </a:r>
            <a:r>
              <a:rPr lang="zh-CN" altLang="en-US" sz="3200" dirty="0">
                <a:effectLst>
                  <a:outerShdw blurRad="38100" dist="38100" dir="2700000" algn="tl">
                    <a:srgbClr val="C0C0C0"/>
                  </a:outerShdw>
                </a:effectLst>
                <a:ea typeface="隶书" panose="02010509060101010101" pitchFamily="49" charset="-122"/>
              </a:rPr>
              <a:t>集成运算放大器 </a:t>
            </a:r>
            <a:r>
              <a:rPr lang="en-US" altLang="zh-CN" sz="3200" dirty="0">
                <a:effectLst>
                  <a:outerShdw blurRad="38100" dist="38100" dir="2700000" algn="tl">
                    <a:srgbClr val="C0C0C0"/>
                  </a:outerShdw>
                </a:effectLst>
                <a:ea typeface="隶书" panose="02010509060101010101" pitchFamily="49" charset="-122"/>
              </a:rPr>
              <a:t>operational amplifiers</a:t>
            </a:r>
          </a:p>
        </p:txBody>
      </p:sp>
      <p:graphicFrame>
        <p:nvGraphicFramePr>
          <p:cNvPr id="219145" name="Object 9"/>
          <p:cNvGraphicFramePr>
            <a:graphicFrameLocks noChangeAspect="1"/>
          </p:cNvGraphicFramePr>
          <p:nvPr/>
        </p:nvGraphicFramePr>
        <p:xfrm>
          <a:off x="539750" y="1476375"/>
          <a:ext cx="3246438" cy="1736725"/>
        </p:xfrm>
        <a:graphic>
          <a:graphicData uri="http://schemas.openxmlformats.org/presentationml/2006/ole">
            <mc:AlternateContent xmlns:mc="http://schemas.openxmlformats.org/markup-compatibility/2006">
              <mc:Choice xmlns:v="urn:schemas-microsoft-com:vml" Requires="v">
                <p:oleObj spid="_x0000_s10878" name="Visio" r:id="rId5" imgW="1652349" imgH="896684" progId="Visio.Drawing.11">
                  <p:embed/>
                </p:oleObj>
              </mc:Choice>
              <mc:Fallback>
                <p:oleObj name="Visio" r:id="rId5" imgW="1652349" imgH="896684" progId="Visio.Drawing.11">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476375"/>
                        <a:ext cx="3246438"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9146" name="Rectangle 10"/>
          <p:cNvSpPr>
            <a:spLocks noChangeArrowheads="1"/>
          </p:cNvSpPr>
          <p:nvPr/>
        </p:nvSpPr>
        <p:spPr bwMode="auto">
          <a:xfrm>
            <a:off x="323850" y="765175"/>
            <a:ext cx="71929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defRPr/>
            </a:pPr>
            <a:r>
              <a:rPr lang="en-US" altLang="zh-CN"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6.</a:t>
            </a:r>
            <a:r>
              <a:rPr lang="zh-CN" altLang="en-US"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开环工作</a:t>
            </a:r>
            <a:r>
              <a:rPr lang="en-US" altLang="zh-CN"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工作于饱和区</a:t>
            </a:r>
            <a:r>
              <a:rPr lang="en-US" altLang="zh-CN"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电压比较器 </a:t>
            </a:r>
            <a:r>
              <a:rPr lang="en-US" altLang="zh-CN"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Comparator</a:t>
            </a:r>
          </a:p>
        </p:txBody>
      </p:sp>
      <p:graphicFrame>
        <p:nvGraphicFramePr>
          <p:cNvPr id="10249" name="Object 15"/>
          <p:cNvGraphicFramePr>
            <a:graphicFrameLocks noChangeAspect="1"/>
          </p:cNvGraphicFramePr>
          <p:nvPr/>
        </p:nvGraphicFramePr>
        <p:xfrm>
          <a:off x="5422900" y="2840038"/>
          <a:ext cx="3721100" cy="3902075"/>
        </p:xfrm>
        <a:graphic>
          <a:graphicData uri="http://schemas.openxmlformats.org/presentationml/2006/ole">
            <mc:AlternateContent xmlns:mc="http://schemas.openxmlformats.org/markup-compatibility/2006">
              <mc:Choice xmlns:v="urn:schemas-microsoft-com:vml" Requires="v">
                <p:oleObj spid="_x0000_s10879" name="Visio" r:id="rId7" imgW="1887236" imgH="1977676" progId="Visio.Drawing.11">
                  <p:embed/>
                </p:oleObj>
              </mc:Choice>
              <mc:Fallback>
                <p:oleObj name="Visio" r:id="rId7" imgW="1887236" imgH="1977676" progId="Visio.Drawing.11">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2900" y="2840038"/>
                        <a:ext cx="3721100" cy="390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50" name="Object 16"/>
          <p:cNvGraphicFramePr>
            <a:graphicFrameLocks noChangeAspect="1"/>
          </p:cNvGraphicFramePr>
          <p:nvPr>
            <p:extLst>
              <p:ext uri="{D42A27DB-BD31-4B8C-83A1-F6EECF244321}">
                <p14:modId xmlns:p14="http://schemas.microsoft.com/office/powerpoint/2010/main" val="2330388931"/>
              </p:ext>
            </p:extLst>
          </p:nvPr>
        </p:nvGraphicFramePr>
        <p:xfrm>
          <a:off x="7124828" y="664837"/>
          <a:ext cx="2038350" cy="2376488"/>
        </p:xfrm>
        <a:graphic>
          <a:graphicData uri="http://schemas.openxmlformats.org/presentationml/2006/ole">
            <mc:AlternateContent xmlns:mc="http://schemas.openxmlformats.org/markup-compatibility/2006">
              <mc:Choice xmlns:v="urn:schemas-microsoft-com:vml" Requires="v">
                <p:oleObj spid="_x0000_s10880" name="Visio" r:id="rId9" imgW="1135856" imgH="1321451" progId="Visio.Drawing.11">
                  <p:embed/>
                </p:oleObj>
              </mc:Choice>
              <mc:Fallback>
                <p:oleObj name="Visio" r:id="rId9" imgW="1135856" imgH="1321451" progId="Visio.Drawing.11">
                  <p:embed/>
                  <p:pic>
                    <p:nvPicPr>
                      <p:cNvPr id="0"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24828" y="664837"/>
                        <a:ext cx="2038350" cy="237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9153" name="Object 17"/>
          <p:cNvGraphicFramePr>
            <a:graphicFrameLocks noChangeAspect="1"/>
          </p:cNvGraphicFramePr>
          <p:nvPr>
            <p:extLst>
              <p:ext uri="{D42A27DB-BD31-4B8C-83A1-F6EECF244321}">
                <p14:modId xmlns:p14="http://schemas.microsoft.com/office/powerpoint/2010/main" val="308819607"/>
              </p:ext>
            </p:extLst>
          </p:nvPr>
        </p:nvGraphicFramePr>
        <p:xfrm>
          <a:off x="3701313" y="2281244"/>
          <a:ext cx="1781175" cy="900113"/>
        </p:xfrm>
        <a:graphic>
          <a:graphicData uri="http://schemas.openxmlformats.org/presentationml/2006/ole">
            <mc:AlternateContent xmlns:mc="http://schemas.openxmlformats.org/markup-compatibility/2006">
              <mc:Choice xmlns:v="urn:schemas-microsoft-com:vml" Requires="v">
                <p:oleObj spid="_x0000_s10881" name="Equation" r:id="rId11" imgW="773440" imgH="415372" progId="Equation.DSMT4">
                  <p:embed/>
                </p:oleObj>
              </mc:Choice>
              <mc:Fallback>
                <p:oleObj name="Equation" r:id="rId11" imgW="773440" imgH="415372" progId="Equation.DSMT4">
                  <p:embed/>
                  <p:pic>
                    <p:nvPicPr>
                      <p:cNvPr id="0"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1313" y="2281244"/>
                        <a:ext cx="1781175" cy="900113"/>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9154" name="Object 18"/>
          <p:cNvGraphicFramePr>
            <a:graphicFrameLocks noChangeAspect="1"/>
          </p:cNvGraphicFramePr>
          <p:nvPr/>
        </p:nvGraphicFramePr>
        <p:xfrm>
          <a:off x="1100138" y="3565525"/>
          <a:ext cx="2684462" cy="2549525"/>
        </p:xfrm>
        <a:graphic>
          <a:graphicData uri="http://schemas.openxmlformats.org/presentationml/2006/ole">
            <mc:AlternateContent xmlns:mc="http://schemas.openxmlformats.org/markup-compatibility/2006">
              <mc:Choice xmlns:v="urn:schemas-microsoft-com:vml" Requires="v">
                <p:oleObj spid="_x0000_s10882" name="Visio" r:id="rId13" imgW="1146835" imgH="1562234" progId="Visio.Drawing.11">
                  <p:embed/>
                </p:oleObj>
              </mc:Choice>
              <mc:Fallback>
                <p:oleObj name="Visio" r:id="rId13" imgW="1146835" imgH="1562234" progId="Visio.Drawing.11">
                  <p:embed/>
                  <p:pic>
                    <p:nvPicPr>
                      <p:cNvPr id="0" name="Object 1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0138" y="3565525"/>
                        <a:ext cx="2684462" cy="25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文本框 12">
            <a:extLst>
              <a:ext uri="{FF2B5EF4-FFF2-40B4-BE49-F238E27FC236}">
                <a16:creationId xmlns:a16="http://schemas.microsoft.com/office/drawing/2014/main" id="{080072C2-3D03-4DEA-A2A3-9406E341613F}"/>
              </a:ext>
            </a:extLst>
          </p:cNvPr>
          <p:cNvSpPr txBox="1"/>
          <p:nvPr/>
        </p:nvSpPr>
        <p:spPr>
          <a:xfrm>
            <a:off x="5289801" y="2225993"/>
            <a:ext cx="2492990" cy="830997"/>
          </a:xfrm>
          <a:prstGeom prst="rect">
            <a:avLst/>
          </a:prstGeom>
          <a:noFill/>
        </p:spPr>
        <p:txBody>
          <a:bodyPr wrap="none" rtlCol="0">
            <a:spAutoFit/>
          </a:bodyPr>
          <a:lstStyle/>
          <a:p>
            <a:r>
              <a:rPr lang="zh-CN" altLang="en-US" sz="2400" dirty="0"/>
              <a:t>通常不低于</a:t>
            </a:r>
            <a:r>
              <a:rPr lang="en-US" altLang="zh-CN" sz="2400" dirty="0"/>
              <a:t>10000</a:t>
            </a:r>
          </a:p>
          <a:p>
            <a:r>
              <a:rPr lang="zh-CN" altLang="en-US" sz="2400" dirty="0"/>
              <a:t>通常不高于</a:t>
            </a:r>
            <a:r>
              <a:rPr lang="en-US" altLang="zh-CN" sz="2400" dirty="0"/>
              <a:t>24V</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9146"/>
                                        </p:tgtEl>
                                        <p:attrNameLst>
                                          <p:attrName>style.visibility</p:attrName>
                                        </p:attrNameLst>
                                      </p:cBhvr>
                                      <p:to>
                                        <p:strVal val="visible"/>
                                      </p:to>
                                    </p:set>
                                    <p:animEffect transition="in" filter="wipe(left)">
                                      <p:cBhvr>
                                        <p:cTn id="7" dur="500"/>
                                        <p:tgtEl>
                                          <p:spTgt spid="2191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19145"/>
                                        </p:tgtEl>
                                        <p:attrNameLst>
                                          <p:attrName>style.visibility</p:attrName>
                                        </p:attrNameLst>
                                      </p:cBhvr>
                                      <p:to>
                                        <p:strVal val="visible"/>
                                      </p:to>
                                    </p:set>
                                    <p:animEffect transition="in" filter="box(in)">
                                      <p:cBhvr>
                                        <p:cTn id="12" dur="500"/>
                                        <p:tgtEl>
                                          <p:spTgt spid="21914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9153"/>
                                        </p:tgtEl>
                                        <p:attrNameLst>
                                          <p:attrName>style.visibility</p:attrName>
                                        </p:attrNameLst>
                                      </p:cBhvr>
                                      <p:to>
                                        <p:strVal val="visible"/>
                                      </p:to>
                                    </p:set>
                                    <p:animEffect transition="in" filter="fade">
                                      <p:cBhvr>
                                        <p:cTn id="17" dur="500"/>
                                        <p:tgtEl>
                                          <p:spTgt spid="21915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19149"/>
                                        </p:tgtEl>
                                        <p:attrNameLst>
                                          <p:attrName>style.visibility</p:attrName>
                                        </p:attrNameLst>
                                      </p:cBhvr>
                                      <p:to>
                                        <p:strVal val="visible"/>
                                      </p:to>
                                    </p:set>
                                    <p:animEffect transition="in" filter="wipe(left)">
                                      <p:cBhvr>
                                        <p:cTn id="25" dur="1000"/>
                                        <p:tgtEl>
                                          <p:spTgt spid="21914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19154"/>
                                        </p:tgtEl>
                                        <p:attrNameLst>
                                          <p:attrName>style.visibility</p:attrName>
                                        </p:attrNameLst>
                                      </p:cBhvr>
                                      <p:to>
                                        <p:strVal val="visible"/>
                                      </p:to>
                                    </p:set>
                                    <p:animEffect transition="in" filter="wipe(left)">
                                      <p:cBhvr>
                                        <p:cTn id="30" dur="2000"/>
                                        <p:tgtEl>
                                          <p:spTgt spid="219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6" grpId="0" autoUpdateAnimBg="0"/>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2456" name="Object 8"/>
          <p:cNvGraphicFramePr>
            <a:graphicFrameLocks noChangeAspect="1"/>
          </p:cNvGraphicFramePr>
          <p:nvPr>
            <p:extLst>
              <p:ext uri="{D42A27DB-BD31-4B8C-83A1-F6EECF244321}">
                <p14:modId xmlns:p14="http://schemas.microsoft.com/office/powerpoint/2010/main" val="743032857"/>
              </p:ext>
            </p:extLst>
          </p:nvPr>
        </p:nvGraphicFramePr>
        <p:xfrm>
          <a:off x="3721101" y="1984390"/>
          <a:ext cx="1781175" cy="900113"/>
        </p:xfrm>
        <a:graphic>
          <a:graphicData uri="http://schemas.openxmlformats.org/presentationml/2006/ole">
            <mc:AlternateContent xmlns:mc="http://schemas.openxmlformats.org/markup-compatibility/2006">
              <mc:Choice xmlns:v="urn:schemas-microsoft-com:vml" Requires="v">
                <p:oleObj spid="_x0000_s11796" name="Equation" r:id="rId3" imgW="773440" imgH="415372" progId="Equation.DSMT4">
                  <p:embed/>
                </p:oleObj>
              </mc:Choice>
              <mc:Fallback>
                <p:oleObj name="Equation" r:id="rId3" imgW="773440" imgH="415372"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101" y="1984390"/>
                        <a:ext cx="1781175" cy="900113"/>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日期占位符 1"/>
          <p:cNvSpPr>
            <a:spLocks noGrp="1"/>
          </p:cNvSpPr>
          <p:nvPr>
            <p:ph type="dt" sz="quarter" idx="10"/>
          </p:nvPr>
        </p:nvSpPr>
        <p:spPr/>
        <p:txBody>
          <a:bodyPr/>
          <a:lstStyle/>
          <a:p>
            <a:pPr>
              <a:defRPr/>
            </a:pPr>
            <a:fld id="{D63EA39A-250C-46E1-9AE5-4B967E18F84D}" type="datetime1">
              <a:rPr lang="zh-CN" altLang="en-US"/>
              <a:pPr>
                <a:defRPr/>
              </a:pPr>
              <a:t>2021/4/1</a:t>
            </a:fld>
            <a:endParaRPr lang="en-US" altLang="zh-CN"/>
          </a:p>
        </p:txBody>
      </p:sp>
      <p:sp>
        <p:nvSpPr>
          <p:cNvPr id="10" name="页脚占位符 2"/>
          <p:cNvSpPr>
            <a:spLocks noGrp="1"/>
          </p:cNvSpPr>
          <p:nvPr>
            <p:ph type="ftr" sz="quarter" idx="11"/>
          </p:nvPr>
        </p:nvSpPr>
        <p:spPr/>
        <p:txBody>
          <a:bodyPr/>
          <a:lstStyle/>
          <a:p>
            <a:pPr>
              <a:defRPr/>
            </a:pPr>
            <a:r>
              <a:rPr lang="zh-CN" altLang="en-US"/>
              <a:t>电路理论</a:t>
            </a:r>
            <a:endParaRPr lang="en-US" altLang="zh-CN"/>
          </a:p>
        </p:txBody>
      </p:sp>
      <p:sp>
        <p:nvSpPr>
          <p:cNvPr id="11" name="灯片编号占位符 3"/>
          <p:cNvSpPr>
            <a:spLocks noGrp="1"/>
          </p:cNvSpPr>
          <p:nvPr>
            <p:ph type="sldNum" sz="quarter" idx="12"/>
          </p:nvPr>
        </p:nvSpPr>
        <p:spPr/>
        <p:txBody>
          <a:bodyPr/>
          <a:lstStyle/>
          <a:p>
            <a:pPr>
              <a:defRPr/>
            </a:pPr>
            <a:fld id="{F1151D4C-02B4-442A-B798-35E1413B530F}" type="slidenum">
              <a:rPr lang="en-US" altLang="zh-CN"/>
              <a:pPr>
                <a:defRPr/>
              </a:pPr>
              <a:t>12</a:t>
            </a:fld>
            <a:endParaRPr lang="en-US" altLang="zh-CN"/>
          </a:p>
        </p:txBody>
      </p:sp>
      <p:sp>
        <p:nvSpPr>
          <p:cNvPr id="232451" name="Rectangle 3"/>
          <p:cNvSpPr>
            <a:spLocks noChangeArrowheads="1"/>
          </p:cNvSpPr>
          <p:nvPr/>
        </p:nvSpPr>
        <p:spPr bwMode="auto">
          <a:xfrm>
            <a:off x="381000" y="188913"/>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en-US" altLang="zh-CN" sz="3200" dirty="0">
                <a:effectLst>
                  <a:outerShdw blurRad="38100" dist="38100" dir="2700000" algn="tl">
                    <a:srgbClr val="C0C0C0"/>
                  </a:outerShdw>
                </a:effectLst>
                <a:ea typeface="隶书" panose="02010509060101010101" pitchFamily="49" charset="-122"/>
              </a:rPr>
              <a:t>5.1</a:t>
            </a:r>
            <a:r>
              <a:rPr lang="zh-CN" altLang="en-US" sz="3200" dirty="0">
                <a:effectLst>
                  <a:outerShdw blurRad="38100" dist="38100" dir="2700000" algn="tl">
                    <a:srgbClr val="C0C0C0"/>
                  </a:outerShdw>
                </a:effectLst>
                <a:ea typeface="隶书" panose="02010509060101010101" pitchFamily="49" charset="-122"/>
              </a:rPr>
              <a:t>集成运算放大器 </a:t>
            </a:r>
            <a:r>
              <a:rPr lang="en-US" altLang="zh-CN" sz="3200" dirty="0">
                <a:effectLst>
                  <a:outerShdw blurRad="38100" dist="38100" dir="2700000" algn="tl">
                    <a:srgbClr val="C0C0C0"/>
                  </a:outerShdw>
                </a:effectLst>
                <a:ea typeface="隶书" panose="02010509060101010101" pitchFamily="49" charset="-122"/>
              </a:rPr>
              <a:t>operational amplifiers</a:t>
            </a:r>
          </a:p>
        </p:txBody>
      </p:sp>
      <p:graphicFrame>
        <p:nvGraphicFramePr>
          <p:cNvPr id="232452" name="Object 4"/>
          <p:cNvGraphicFramePr>
            <a:graphicFrameLocks noChangeAspect="1"/>
          </p:cNvGraphicFramePr>
          <p:nvPr/>
        </p:nvGraphicFramePr>
        <p:xfrm>
          <a:off x="539750" y="1476375"/>
          <a:ext cx="3246438" cy="1736725"/>
        </p:xfrm>
        <a:graphic>
          <a:graphicData uri="http://schemas.openxmlformats.org/presentationml/2006/ole">
            <mc:AlternateContent xmlns:mc="http://schemas.openxmlformats.org/markup-compatibility/2006">
              <mc:Choice xmlns:v="urn:schemas-microsoft-com:vml" Requires="v">
                <p:oleObj spid="_x0000_s11797" name="Visio" r:id="rId5" imgW="1652349" imgH="896684" progId="Visio.Drawing.11">
                  <p:embed/>
                </p:oleObj>
              </mc:Choice>
              <mc:Fallback>
                <p:oleObj name="Visio" r:id="rId5" imgW="1652349" imgH="896684" progId="Visio.Drawing.11">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1476375"/>
                        <a:ext cx="3246438"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2453" name="Rectangle 5"/>
          <p:cNvSpPr>
            <a:spLocks noChangeArrowheads="1"/>
          </p:cNvSpPr>
          <p:nvPr/>
        </p:nvSpPr>
        <p:spPr bwMode="auto">
          <a:xfrm>
            <a:off x="323850" y="765175"/>
            <a:ext cx="71929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defRPr/>
            </a:pPr>
            <a:r>
              <a:rPr lang="en-US" altLang="zh-CN"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6.</a:t>
            </a:r>
            <a:r>
              <a:rPr lang="zh-CN" altLang="en-US"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开环工作</a:t>
            </a:r>
            <a:r>
              <a:rPr lang="en-US" altLang="zh-CN"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工作于饱和区</a:t>
            </a:r>
            <a:r>
              <a:rPr lang="en-US" altLang="zh-CN"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电压比较器 </a:t>
            </a:r>
            <a:r>
              <a:rPr lang="en-US" altLang="zh-CN"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Comparator</a:t>
            </a:r>
          </a:p>
        </p:txBody>
      </p:sp>
      <p:graphicFrame>
        <p:nvGraphicFramePr>
          <p:cNvPr id="11272" name="Object 6"/>
          <p:cNvGraphicFramePr>
            <a:graphicFrameLocks noChangeAspect="1"/>
          </p:cNvGraphicFramePr>
          <p:nvPr>
            <p:extLst>
              <p:ext uri="{D42A27DB-BD31-4B8C-83A1-F6EECF244321}">
                <p14:modId xmlns:p14="http://schemas.microsoft.com/office/powerpoint/2010/main" val="931983065"/>
              </p:ext>
            </p:extLst>
          </p:nvPr>
        </p:nvGraphicFramePr>
        <p:xfrm>
          <a:off x="5422900" y="2840038"/>
          <a:ext cx="3721100" cy="3902075"/>
        </p:xfrm>
        <a:graphic>
          <a:graphicData uri="http://schemas.openxmlformats.org/presentationml/2006/ole">
            <mc:AlternateContent xmlns:mc="http://schemas.openxmlformats.org/markup-compatibility/2006">
              <mc:Choice xmlns:v="urn:schemas-microsoft-com:vml" Requires="v">
                <p:oleObj spid="_x0000_s11798" name="Visio" r:id="rId7" imgW="1887236" imgH="1977676" progId="Visio.Drawing.11">
                  <p:embed/>
                </p:oleObj>
              </mc:Choice>
              <mc:Fallback>
                <p:oleObj name="Visio" r:id="rId7" imgW="1887236" imgH="1977676" progId="Visio.Drawing.11">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2900" y="2840038"/>
                        <a:ext cx="3721100" cy="390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273" name="Object 7"/>
          <p:cNvGraphicFramePr>
            <a:graphicFrameLocks noChangeAspect="1"/>
          </p:cNvGraphicFramePr>
          <p:nvPr>
            <p:extLst>
              <p:ext uri="{D42A27DB-BD31-4B8C-83A1-F6EECF244321}">
                <p14:modId xmlns:p14="http://schemas.microsoft.com/office/powerpoint/2010/main" val="2314233819"/>
              </p:ext>
            </p:extLst>
          </p:nvPr>
        </p:nvGraphicFramePr>
        <p:xfrm>
          <a:off x="7050603" y="692696"/>
          <a:ext cx="2038350" cy="2376488"/>
        </p:xfrm>
        <a:graphic>
          <a:graphicData uri="http://schemas.openxmlformats.org/presentationml/2006/ole">
            <mc:AlternateContent xmlns:mc="http://schemas.openxmlformats.org/markup-compatibility/2006">
              <mc:Choice xmlns:v="urn:schemas-microsoft-com:vml" Requires="v">
                <p:oleObj spid="_x0000_s11799" name="Visio" r:id="rId9" imgW="1135856" imgH="1321451" progId="Visio.Drawing.11">
                  <p:embed/>
                </p:oleObj>
              </mc:Choice>
              <mc:Fallback>
                <p:oleObj name="Visio" r:id="rId9" imgW="1135856" imgH="1321451" progId="Visio.Drawing.11">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50603" y="692696"/>
                        <a:ext cx="2038350" cy="237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2458" name="Object 10"/>
          <p:cNvGraphicFramePr>
            <a:graphicFrameLocks noChangeAspect="1"/>
          </p:cNvGraphicFramePr>
          <p:nvPr/>
        </p:nvGraphicFramePr>
        <p:xfrm>
          <a:off x="395288" y="3302000"/>
          <a:ext cx="4464050" cy="3086100"/>
        </p:xfrm>
        <a:graphic>
          <a:graphicData uri="http://schemas.openxmlformats.org/presentationml/2006/ole">
            <mc:AlternateContent xmlns:mc="http://schemas.openxmlformats.org/markup-compatibility/2006">
              <mc:Choice xmlns:v="urn:schemas-microsoft-com:vml" Requires="v">
                <p:oleObj spid="_x0000_s11800" name="Visio" r:id="rId11" imgW="2134124" imgH="1486900" progId="Visio.Drawing.11">
                  <p:embed/>
                </p:oleObj>
              </mc:Choice>
              <mc:Fallback>
                <p:oleObj name="Visio" r:id="rId11" imgW="2134124" imgH="1486900" progId="Visio.Drawing.11">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5288" y="3302000"/>
                        <a:ext cx="446405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32452"/>
                                        </p:tgtEl>
                                        <p:attrNameLst>
                                          <p:attrName>style.visibility</p:attrName>
                                        </p:attrNameLst>
                                      </p:cBhvr>
                                      <p:to>
                                        <p:strVal val="visible"/>
                                      </p:to>
                                    </p:set>
                                    <p:animEffect transition="in" filter="box(in)">
                                      <p:cBhvr>
                                        <p:cTn id="7" dur="500"/>
                                        <p:tgtEl>
                                          <p:spTgt spid="232452"/>
                                        </p:tgtEl>
                                      </p:cBhvr>
                                    </p:animEffect>
                                  </p:childTnLst>
                                </p:cTn>
                              </p:par>
                              <p:par>
                                <p:cTn id="8" presetID="10" presetClass="entr" presetSubtype="0" fill="hold" nodeType="withEffect">
                                  <p:stCondLst>
                                    <p:cond delay="0"/>
                                  </p:stCondLst>
                                  <p:childTnLst>
                                    <p:set>
                                      <p:cBhvr>
                                        <p:cTn id="9" dur="1" fill="hold">
                                          <p:stCondLst>
                                            <p:cond delay="0"/>
                                          </p:stCondLst>
                                        </p:cTn>
                                        <p:tgtEl>
                                          <p:spTgt spid="232456"/>
                                        </p:tgtEl>
                                        <p:attrNameLst>
                                          <p:attrName>style.visibility</p:attrName>
                                        </p:attrNameLst>
                                      </p:cBhvr>
                                      <p:to>
                                        <p:strVal val="visible"/>
                                      </p:to>
                                    </p:set>
                                    <p:animEffect transition="in" filter="fade">
                                      <p:cBhvr>
                                        <p:cTn id="10" dur="500"/>
                                        <p:tgtEl>
                                          <p:spTgt spid="23245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232458"/>
                                        </p:tgtEl>
                                        <p:attrNameLst>
                                          <p:attrName>style.visibility</p:attrName>
                                        </p:attrNameLst>
                                      </p:cBhvr>
                                      <p:to>
                                        <p:strVal val="visible"/>
                                      </p:to>
                                    </p:set>
                                    <p:animEffect transition="in" filter="wipe(left)">
                                      <p:cBhvr>
                                        <p:cTn id="15" dur="1000"/>
                                        <p:tgtEl>
                                          <p:spTgt spid="2324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日期占位符 1"/>
          <p:cNvSpPr>
            <a:spLocks noGrp="1"/>
          </p:cNvSpPr>
          <p:nvPr>
            <p:ph type="dt" sz="quarter" idx="10"/>
          </p:nvPr>
        </p:nvSpPr>
        <p:spPr/>
        <p:txBody>
          <a:bodyPr/>
          <a:lstStyle/>
          <a:p>
            <a:pPr>
              <a:defRPr/>
            </a:pPr>
            <a:fld id="{4EA52211-35A6-441B-9AD2-09CF366EE6D1}" type="datetime1">
              <a:rPr lang="zh-CN" altLang="en-US"/>
              <a:pPr>
                <a:defRPr/>
              </a:pPr>
              <a:t>2021/4/1</a:t>
            </a:fld>
            <a:endParaRPr lang="en-US" altLang="zh-CN"/>
          </a:p>
        </p:txBody>
      </p:sp>
      <p:sp>
        <p:nvSpPr>
          <p:cNvPr id="26" name="页脚占位符 2"/>
          <p:cNvSpPr>
            <a:spLocks noGrp="1"/>
          </p:cNvSpPr>
          <p:nvPr>
            <p:ph type="ftr" sz="quarter" idx="11"/>
          </p:nvPr>
        </p:nvSpPr>
        <p:spPr/>
        <p:txBody>
          <a:bodyPr/>
          <a:lstStyle/>
          <a:p>
            <a:pPr>
              <a:defRPr/>
            </a:pPr>
            <a:r>
              <a:rPr lang="zh-CN" altLang="en-US"/>
              <a:t>电路理论</a:t>
            </a:r>
            <a:endParaRPr lang="en-US" altLang="zh-CN"/>
          </a:p>
        </p:txBody>
      </p:sp>
      <p:sp>
        <p:nvSpPr>
          <p:cNvPr id="27" name="灯片编号占位符 3"/>
          <p:cNvSpPr>
            <a:spLocks noGrp="1"/>
          </p:cNvSpPr>
          <p:nvPr>
            <p:ph type="sldNum" sz="quarter" idx="12"/>
          </p:nvPr>
        </p:nvSpPr>
        <p:spPr/>
        <p:txBody>
          <a:bodyPr/>
          <a:lstStyle/>
          <a:p>
            <a:pPr>
              <a:defRPr/>
            </a:pPr>
            <a:fld id="{CD2CA0AF-0806-4766-BB79-56FA39945E67}" type="slidenum">
              <a:rPr lang="en-US" altLang="zh-CN"/>
              <a:pPr>
                <a:defRPr/>
              </a:pPr>
              <a:t>13</a:t>
            </a:fld>
            <a:endParaRPr lang="en-US" altLang="zh-CN"/>
          </a:p>
        </p:txBody>
      </p:sp>
      <p:grpSp>
        <p:nvGrpSpPr>
          <p:cNvPr id="110809" name="Group 217"/>
          <p:cNvGrpSpPr>
            <a:grpSpLocks/>
          </p:cNvGrpSpPr>
          <p:nvPr/>
        </p:nvGrpSpPr>
        <p:grpSpPr bwMode="auto">
          <a:xfrm>
            <a:off x="323850" y="908050"/>
            <a:ext cx="3614738" cy="2286000"/>
            <a:chOff x="432" y="912"/>
            <a:chExt cx="2317" cy="1615"/>
          </a:xfrm>
        </p:grpSpPr>
        <p:graphicFrame>
          <p:nvGraphicFramePr>
            <p:cNvPr id="12312" name="Object 209"/>
            <p:cNvGraphicFramePr>
              <a:graphicFrameLocks noChangeAspect="1"/>
            </p:cNvGraphicFramePr>
            <p:nvPr/>
          </p:nvGraphicFramePr>
          <p:xfrm>
            <a:off x="432" y="912"/>
            <a:ext cx="1741" cy="1615"/>
          </p:xfrm>
          <a:graphic>
            <a:graphicData uri="http://schemas.openxmlformats.org/presentationml/2006/ole">
              <mc:AlternateContent xmlns:mc="http://schemas.openxmlformats.org/markup-compatibility/2006">
                <mc:Choice xmlns:v="urn:schemas-microsoft-com:vml" Requires="v">
                  <p:oleObj spid="_x0000_s24625" name="Visio" r:id="rId3" imgW="1410605" imgH="1311592" progId="Visio.Drawing.11">
                    <p:embed/>
                  </p:oleObj>
                </mc:Choice>
                <mc:Fallback>
                  <p:oleObj name="Visio" r:id="rId3" imgW="1410605" imgH="1311592" progId="Visio.Drawing.11">
                    <p:embed/>
                    <p:pic>
                      <p:nvPicPr>
                        <p:cNvPr id="0" name="Object 2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 y="912"/>
                          <a:ext cx="1741" cy="1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313" name="Group 213"/>
            <p:cNvGrpSpPr>
              <a:grpSpLocks/>
            </p:cNvGrpSpPr>
            <p:nvPr/>
          </p:nvGrpSpPr>
          <p:grpSpPr bwMode="auto">
            <a:xfrm>
              <a:off x="2077" y="1815"/>
              <a:ext cx="672" cy="591"/>
              <a:chOff x="2077" y="1815"/>
              <a:chExt cx="672" cy="591"/>
            </a:xfrm>
          </p:grpSpPr>
          <p:graphicFrame>
            <p:nvGraphicFramePr>
              <p:cNvPr id="12314" name="Object 211"/>
              <p:cNvGraphicFramePr>
                <a:graphicFrameLocks noChangeAspect="1"/>
              </p:cNvGraphicFramePr>
              <p:nvPr/>
            </p:nvGraphicFramePr>
            <p:xfrm>
              <a:off x="2077" y="1815"/>
              <a:ext cx="672" cy="591"/>
            </p:xfrm>
            <a:graphic>
              <a:graphicData uri="http://schemas.openxmlformats.org/presentationml/2006/ole">
                <mc:AlternateContent xmlns:mc="http://schemas.openxmlformats.org/markup-compatibility/2006">
                  <mc:Choice xmlns:v="urn:schemas-microsoft-com:vml" Requires="v">
                    <p:oleObj spid="_x0000_s24626" name="Flash Movie" r:id="rId5" imgW="799560" imgH="703440" progId="Flash.Movie">
                      <p:embed/>
                    </p:oleObj>
                  </mc:Choice>
                  <mc:Fallback>
                    <p:oleObj name="Flash Movie" r:id="rId5" imgW="799560" imgH="703440" progId="Flash.Movie">
                      <p:embed/>
                      <p:pic>
                        <p:nvPicPr>
                          <p:cNvPr id="0" name="Object 2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7" y="1815"/>
                            <a:ext cx="672" cy="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15" name="Line 212"/>
              <p:cNvSpPr>
                <a:spLocks noChangeShapeType="1"/>
              </p:cNvSpPr>
              <p:nvPr/>
            </p:nvSpPr>
            <p:spPr bwMode="auto">
              <a:xfrm flipV="1">
                <a:off x="2406" y="1851"/>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10810" name="Group 218"/>
          <p:cNvGrpSpPr>
            <a:grpSpLocks/>
          </p:cNvGrpSpPr>
          <p:nvPr/>
        </p:nvGrpSpPr>
        <p:grpSpPr bwMode="auto">
          <a:xfrm>
            <a:off x="5486400" y="549275"/>
            <a:ext cx="3614738" cy="2286000"/>
            <a:chOff x="3456" y="1008"/>
            <a:chExt cx="2317" cy="1615"/>
          </a:xfrm>
        </p:grpSpPr>
        <p:graphicFrame>
          <p:nvGraphicFramePr>
            <p:cNvPr id="12308" name="Object 210"/>
            <p:cNvGraphicFramePr>
              <a:graphicFrameLocks noChangeAspect="1"/>
            </p:cNvGraphicFramePr>
            <p:nvPr/>
          </p:nvGraphicFramePr>
          <p:xfrm>
            <a:off x="3456" y="1008"/>
            <a:ext cx="1741" cy="1615"/>
          </p:xfrm>
          <a:graphic>
            <a:graphicData uri="http://schemas.openxmlformats.org/presentationml/2006/ole">
              <mc:AlternateContent xmlns:mc="http://schemas.openxmlformats.org/markup-compatibility/2006">
                <mc:Choice xmlns:v="urn:schemas-microsoft-com:vml" Requires="v">
                  <p:oleObj spid="_x0000_s24627" name="Visio" r:id="rId7" imgW="1410605" imgH="1311592" progId="Visio.Drawing.11">
                    <p:embed/>
                  </p:oleObj>
                </mc:Choice>
                <mc:Fallback>
                  <p:oleObj name="Visio" r:id="rId7" imgW="1410605" imgH="1311592" progId="Visio.Drawing.11">
                    <p:embed/>
                    <p:pic>
                      <p:nvPicPr>
                        <p:cNvPr id="0" name="Object 2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 y="1008"/>
                          <a:ext cx="1741" cy="1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309" name="Group 214"/>
            <p:cNvGrpSpPr>
              <a:grpSpLocks/>
            </p:cNvGrpSpPr>
            <p:nvPr/>
          </p:nvGrpSpPr>
          <p:grpSpPr bwMode="auto">
            <a:xfrm>
              <a:off x="5101" y="1908"/>
              <a:ext cx="672" cy="591"/>
              <a:chOff x="2077" y="1821"/>
              <a:chExt cx="672" cy="591"/>
            </a:xfrm>
          </p:grpSpPr>
          <p:graphicFrame>
            <p:nvGraphicFramePr>
              <p:cNvPr id="12310" name="Object 215"/>
              <p:cNvGraphicFramePr>
                <a:graphicFrameLocks noChangeAspect="1"/>
              </p:cNvGraphicFramePr>
              <p:nvPr/>
            </p:nvGraphicFramePr>
            <p:xfrm>
              <a:off x="2077" y="1821"/>
              <a:ext cx="672" cy="591"/>
            </p:xfrm>
            <a:graphic>
              <a:graphicData uri="http://schemas.openxmlformats.org/presentationml/2006/ole">
                <mc:AlternateContent xmlns:mc="http://schemas.openxmlformats.org/markup-compatibility/2006">
                  <mc:Choice xmlns:v="urn:schemas-microsoft-com:vml" Requires="v">
                    <p:oleObj spid="_x0000_s24628" name="Flash Movie" r:id="rId9" imgW="799560" imgH="703440" progId="Flash.Movie">
                      <p:embed/>
                    </p:oleObj>
                  </mc:Choice>
                  <mc:Fallback>
                    <p:oleObj name="Flash Movie" r:id="rId9" imgW="799560" imgH="703440" progId="Flash.Movie">
                      <p:embed/>
                      <p:pic>
                        <p:nvPicPr>
                          <p:cNvPr id="0" name="Object 2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77" y="1821"/>
                            <a:ext cx="672" cy="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11" name="Line 216"/>
              <p:cNvSpPr>
                <a:spLocks noChangeShapeType="1"/>
              </p:cNvSpPr>
              <p:nvPr/>
            </p:nvSpPr>
            <p:spPr bwMode="auto">
              <a:xfrm flipV="1">
                <a:off x="2406" y="1857"/>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110811" name="Object 219"/>
          <p:cNvGraphicFramePr>
            <a:graphicFrameLocks noChangeAspect="1"/>
          </p:cNvGraphicFramePr>
          <p:nvPr/>
        </p:nvGraphicFramePr>
        <p:xfrm>
          <a:off x="174625" y="3284538"/>
          <a:ext cx="4183063" cy="1585912"/>
        </p:xfrm>
        <a:graphic>
          <a:graphicData uri="http://schemas.openxmlformats.org/presentationml/2006/ole">
            <mc:AlternateContent xmlns:mc="http://schemas.openxmlformats.org/markup-compatibility/2006">
              <mc:Choice xmlns:v="urn:schemas-microsoft-com:vml" Requires="v">
                <p:oleObj spid="_x0000_s24629" name="公式" r:id="rId10" imgW="2413000" imgH="914400" progId="Equation.3">
                  <p:embed/>
                </p:oleObj>
              </mc:Choice>
              <mc:Fallback>
                <p:oleObj name="公式" r:id="rId10" imgW="2413000" imgH="914400" progId="Equation.3">
                  <p:embed/>
                  <p:pic>
                    <p:nvPicPr>
                      <p:cNvPr id="0" name="Object 2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4625" y="3284538"/>
                        <a:ext cx="4183063" cy="158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812" name="Object 220"/>
          <p:cNvGraphicFramePr>
            <a:graphicFrameLocks noChangeAspect="1"/>
          </p:cNvGraphicFramePr>
          <p:nvPr/>
        </p:nvGraphicFramePr>
        <p:xfrm>
          <a:off x="93663" y="5059363"/>
          <a:ext cx="6078537" cy="1454150"/>
        </p:xfrm>
        <a:graphic>
          <a:graphicData uri="http://schemas.openxmlformats.org/presentationml/2006/ole">
            <mc:AlternateContent xmlns:mc="http://schemas.openxmlformats.org/markup-compatibility/2006">
              <mc:Choice xmlns:v="urn:schemas-microsoft-com:vml" Requires="v">
                <p:oleObj spid="_x0000_s24630" name="Equation" r:id="rId12" imgW="3505200" imgH="838200" progId="Equation.3">
                  <p:embed/>
                </p:oleObj>
              </mc:Choice>
              <mc:Fallback>
                <p:oleObj name="Equation" r:id="rId12" imgW="3505200" imgH="838200" progId="Equation.3">
                  <p:embed/>
                  <p:pic>
                    <p:nvPicPr>
                      <p:cNvPr id="0" name="Object 22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3663" y="5059363"/>
                        <a:ext cx="6078537"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813" name="Object 221"/>
          <p:cNvGraphicFramePr>
            <a:graphicFrameLocks noChangeAspect="1"/>
          </p:cNvGraphicFramePr>
          <p:nvPr/>
        </p:nvGraphicFramePr>
        <p:xfrm>
          <a:off x="5724525" y="4579938"/>
          <a:ext cx="839788" cy="309562"/>
        </p:xfrm>
        <a:graphic>
          <a:graphicData uri="http://schemas.openxmlformats.org/presentationml/2006/ole">
            <mc:AlternateContent xmlns:mc="http://schemas.openxmlformats.org/markup-compatibility/2006">
              <mc:Choice xmlns:v="urn:schemas-microsoft-com:vml" Requires="v">
                <p:oleObj spid="_x0000_s24631" name="Equation" r:id="rId14" imgW="482181" imgH="177646" progId="Equation.3">
                  <p:embed/>
                </p:oleObj>
              </mc:Choice>
              <mc:Fallback>
                <p:oleObj name="Equation" r:id="rId14" imgW="482181" imgH="177646" progId="Equation.3">
                  <p:embed/>
                  <p:pic>
                    <p:nvPicPr>
                      <p:cNvPr id="0" name="Object 2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24525" y="4579938"/>
                        <a:ext cx="839788" cy="309562"/>
                      </a:xfrm>
                      <a:prstGeom prst="rect">
                        <a:avLst/>
                      </a:prstGeom>
                      <a:solidFill>
                        <a:srgbClr val="FF6600"/>
                      </a:solidFill>
                      <a:ln w="9525">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814" name="Object 222"/>
          <p:cNvGraphicFramePr>
            <a:graphicFrameLocks noChangeAspect="1"/>
          </p:cNvGraphicFramePr>
          <p:nvPr/>
        </p:nvGraphicFramePr>
        <p:xfrm>
          <a:off x="6732588" y="4335463"/>
          <a:ext cx="2200275" cy="749300"/>
        </p:xfrm>
        <a:graphic>
          <a:graphicData uri="http://schemas.openxmlformats.org/presentationml/2006/ole">
            <mc:AlternateContent xmlns:mc="http://schemas.openxmlformats.org/markup-compatibility/2006">
              <mc:Choice xmlns:v="urn:schemas-microsoft-com:vml" Requires="v">
                <p:oleObj spid="_x0000_s24632" name="Equation" r:id="rId16" imgW="1269449" imgH="431613" progId="Equation.3">
                  <p:embed/>
                </p:oleObj>
              </mc:Choice>
              <mc:Fallback>
                <p:oleObj name="Equation" r:id="rId16" imgW="1269449" imgH="431613" progId="Equation.3">
                  <p:embed/>
                  <p:pic>
                    <p:nvPicPr>
                      <p:cNvPr id="0" name="Object 2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32588" y="4335463"/>
                        <a:ext cx="2200275" cy="74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815" name="Object 223"/>
          <p:cNvGraphicFramePr>
            <a:graphicFrameLocks noChangeAspect="1"/>
          </p:cNvGraphicFramePr>
          <p:nvPr/>
        </p:nvGraphicFramePr>
        <p:xfrm>
          <a:off x="6459538" y="2997200"/>
          <a:ext cx="2070100" cy="1211263"/>
        </p:xfrm>
        <a:graphic>
          <a:graphicData uri="http://schemas.openxmlformats.org/presentationml/2006/ole">
            <mc:AlternateContent xmlns:mc="http://schemas.openxmlformats.org/markup-compatibility/2006">
              <mc:Choice xmlns:v="urn:schemas-microsoft-com:vml" Requires="v">
                <p:oleObj spid="_x0000_s24633" name="Equation" r:id="rId18" imgW="1193800" imgH="698500" progId="Equation.DSMT4">
                  <p:embed/>
                </p:oleObj>
              </mc:Choice>
              <mc:Fallback>
                <p:oleObj name="Equation" r:id="rId18" imgW="1193800" imgH="698500" progId="Equation.DSMT4">
                  <p:embed/>
                  <p:pic>
                    <p:nvPicPr>
                      <p:cNvPr id="0" name="Object 22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59538" y="2997200"/>
                        <a:ext cx="2070100" cy="1211263"/>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10820" name="Group 228"/>
          <p:cNvGrpSpPr>
            <a:grpSpLocks/>
          </p:cNvGrpSpPr>
          <p:nvPr/>
        </p:nvGrpSpPr>
        <p:grpSpPr bwMode="auto">
          <a:xfrm>
            <a:off x="685800" y="4951413"/>
            <a:ext cx="5181600" cy="1638300"/>
            <a:chOff x="432" y="3192"/>
            <a:chExt cx="3264" cy="1032"/>
          </a:xfrm>
        </p:grpSpPr>
        <p:sp>
          <p:nvSpPr>
            <p:cNvPr id="12306" name="Rectangle 225"/>
            <p:cNvSpPr>
              <a:spLocks noChangeArrowheads="1"/>
            </p:cNvSpPr>
            <p:nvPr/>
          </p:nvSpPr>
          <p:spPr bwMode="auto">
            <a:xfrm>
              <a:off x="2400" y="3192"/>
              <a:ext cx="93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zh-CN" altLang="en-US" sz="2000">
                  <a:solidFill>
                    <a:schemeClr val="hlink"/>
                  </a:solidFill>
                  <a:latin typeface="华文中宋" panose="02010600040101010101" pitchFamily="2" charset="-122"/>
                </a:rPr>
                <a:t>闭环增益 </a:t>
              </a:r>
              <a:r>
                <a:rPr lang="en-US" altLang="zh-CN" sz="2000" i="1">
                  <a:solidFill>
                    <a:schemeClr val="hlink"/>
                  </a:solidFill>
                  <a:latin typeface="华文中宋" panose="02010600040101010101" pitchFamily="2" charset="-122"/>
                </a:rPr>
                <a:t>G</a:t>
              </a:r>
            </a:p>
          </p:txBody>
        </p:sp>
        <p:sp>
          <p:nvSpPr>
            <p:cNvPr id="12307" name="Rectangle 226"/>
            <p:cNvSpPr>
              <a:spLocks noChangeArrowheads="1"/>
            </p:cNvSpPr>
            <p:nvPr/>
          </p:nvSpPr>
          <p:spPr bwMode="auto">
            <a:xfrm>
              <a:off x="432" y="3264"/>
              <a:ext cx="3264" cy="960"/>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endParaRPr lang="zh-CN" altLang="en-US" sz="1800">
                <a:latin typeface="幼圆" panose="02010509060101010101" pitchFamily="49" charset="-122"/>
                <a:ea typeface="幼圆" panose="02010509060101010101" pitchFamily="49" charset="-122"/>
              </a:endParaRPr>
            </a:p>
          </p:txBody>
        </p:sp>
      </p:grpSp>
      <p:graphicFrame>
        <p:nvGraphicFramePr>
          <p:cNvPr id="110822" name="Object 230"/>
          <p:cNvGraphicFramePr>
            <a:graphicFrameLocks noChangeAspect="1"/>
          </p:cNvGraphicFramePr>
          <p:nvPr>
            <p:extLst>
              <p:ext uri="{D42A27DB-BD31-4B8C-83A1-F6EECF244321}">
                <p14:modId xmlns:p14="http://schemas.microsoft.com/office/powerpoint/2010/main" val="3583170016"/>
              </p:ext>
            </p:extLst>
          </p:nvPr>
        </p:nvGraphicFramePr>
        <p:xfrm>
          <a:off x="6764337" y="5389563"/>
          <a:ext cx="944563" cy="793750"/>
        </p:xfrm>
        <a:graphic>
          <a:graphicData uri="http://schemas.openxmlformats.org/presentationml/2006/ole">
            <mc:AlternateContent xmlns:mc="http://schemas.openxmlformats.org/markup-compatibility/2006">
              <mc:Choice xmlns:v="urn:schemas-microsoft-com:vml" Requires="v">
                <p:oleObj spid="_x0000_s24634" name="Equation" r:id="rId20" imgW="545760" imgH="457200" progId="Equation.DSMT4">
                  <p:embed/>
                </p:oleObj>
              </mc:Choice>
              <mc:Fallback>
                <p:oleObj name="Equation" r:id="rId20" imgW="545760" imgH="457200" progId="Equation.DSMT4">
                  <p:embed/>
                  <p:pic>
                    <p:nvPicPr>
                      <p:cNvPr id="0" name="Object 230"/>
                      <p:cNvPicPr>
                        <a:picLocks noChangeAspect="1" noChangeArrowheads="1"/>
                      </p:cNvPicPr>
                      <p:nvPr/>
                    </p:nvPicPr>
                    <p:blipFill>
                      <a:blip r:embed="rId21"/>
                      <a:srcRect/>
                      <a:stretch>
                        <a:fillRect/>
                      </a:stretch>
                    </p:blipFill>
                    <p:spPr bwMode="auto">
                      <a:xfrm>
                        <a:off x="6764337" y="5389563"/>
                        <a:ext cx="944563" cy="793750"/>
                      </a:xfrm>
                      <a:prstGeom prst="rect">
                        <a:avLst/>
                      </a:prstGeom>
                      <a:noFill/>
                      <a:ln w="9525" algn="ctr">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0823" name="Rectangle 231"/>
          <p:cNvSpPr>
            <a:spLocks noChangeArrowheads="1"/>
          </p:cNvSpPr>
          <p:nvPr/>
        </p:nvSpPr>
        <p:spPr bwMode="auto">
          <a:xfrm>
            <a:off x="381000" y="188913"/>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en-US" altLang="zh-CN" sz="3200" dirty="0">
                <a:effectLst>
                  <a:outerShdw blurRad="38100" dist="38100" dir="2700000" algn="tl">
                    <a:srgbClr val="C0C0C0"/>
                  </a:outerShdw>
                </a:effectLst>
                <a:ea typeface="隶书" panose="02010509060101010101" pitchFamily="49" charset="-122"/>
              </a:rPr>
              <a:t>5.1 </a:t>
            </a:r>
            <a:r>
              <a:rPr lang="zh-CN" altLang="en-US" sz="3200" dirty="0">
                <a:effectLst>
                  <a:outerShdw blurRad="38100" dist="38100" dir="2700000" algn="tl">
                    <a:srgbClr val="C0C0C0"/>
                  </a:outerShdw>
                </a:effectLst>
                <a:ea typeface="隶书" panose="02010509060101010101" pitchFamily="49" charset="-122"/>
              </a:rPr>
              <a:t>集成运算放大器 </a:t>
            </a:r>
            <a:r>
              <a:rPr lang="en-US" altLang="zh-CN" sz="3200" dirty="0">
                <a:effectLst>
                  <a:outerShdw blurRad="38100" dist="38100" dir="2700000" algn="tl">
                    <a:srgbClr val="C0C0C0"/>
                  </a:outerShdw>
                </a:effectLst>
                <a:ea typeface="隶书" panose="02010509060101010101" pitchFamily="49" charset="-122"/>
              </a:rPr>
              <a:t>operational amplifiers</a:t>
            </a:r>
          </a:p>
        </p:txBody>
      </p:sp>
      <p:sp>
        <p:nvSpPr>
          <p:cNvPr id="110824" name="Rectangle 232"/>
          <p:cNvSpPr>
            <a:spLocks noChangeArrowheads="1"/>
          </p:cNvSpPr>
          <p:nvPr/>
        </p:nvSpPr>
        <p:spPr bwMode="auto">
          <a:xfrm>
            <a:off x="4140200" y="995363"/>
            <a:ext cx="1368425" cy="279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buFontTx/>
              <a:buNone/>
            </a:pPr>
            <a:r>
              <a:rPr lang="en-US" altLang="zh-CN" i="1">
                <a:solidFill>
                  <a:schemeClr val="accent2"/>
                </a:solidFill>
                <a:ea typeface="隶书" panose="02010509060101010101" pitchFamily="49" charset="-122"/>
              </a:rPr>
              <a:t>A</a:t>
            </a:r>
            <a:r>
              <a:rPr lang="en-US" altLang="zh-CN">
                <a:solidFill>
                  <a:schemeClr val="accent2"/>
                </a:solidFill>
                <a:ea typeface="隶书" panose="02010509060101010101" pitchFamily="49" charset="-122"/>
              </a:rPr>
              <a:t>=50000</a:t>
            </a:r>
            <a:r>
              <a:rPr lang="en-US" altLang="zh-CN" i="1">
                <a:solidFill>
                  <a:schemeClr val="accent2"/>
                </a:solidFill>
                <a:ea typeface="隶书" panose="02010509060101010101" pitchFamily="49" charset="-122"/>
              </a:rPr>
              <a:t>R</a:t>
            </a:r>
            <a:r>
              <a:rPr lang="en-US" altLang="zh-CN" baseline="-25000">
                <a:solidFill>
                  <a:schemeClr val="accent2"/>
                </a:solidFill>
                <a:ea typeface="隶书" panose="02010509060101010101" pitchFamily="49" charset="-122"/>
              </a:rPr>
              <a:t>i</a:t>
            </a:r>
            <a:r>
              <a:rPr lang="en-US" altLang="zh-CN">
                <a:solidFill>
                  <a:schemeClr val="accent2"/>
                </a:solidFill>
                <a:ea typeface="隶书" panose="02010509060101010101" pitchFamily="49" charset="-122"/>
              </a:rPr>
              <a:t>=2M</a:t>
            </a:r>
            <a:r>
              <a:rPr lang="en-US" altLang="zh-CN">
                <a:solidFill>
                  <a:schemeClr val="accent2"/>
                </a:solidFill>
                <a:ea typeface="隶书" panose="02010509060101010101" pitchFamily="49" charset="-122"/>
                <a:sym typeface="Symbol" panose="05050102010706020507" pitchFamily="18" charset="2"/>
              </a:rPr>
              <a:t></a:t>
            </a:r>
            <a:r>
              <a:rPr lang="en-US" altLang="zh-CN" i="1">
                <a:solidFill>
                  <a:schemeClr val="accent2"/>
                </a:solidFill>
                <a:ea typeface="隶书" panose="02010509060101010101" pitchFamily="49" charset="-122"/>
                <a:sym typeface="Symbol" panose="05050102010706020507" pitchFamily="18" charset="2"/>
              </a:rPr>
              <a:t>R</a:t>
            </a:r>
            <a:r>
              <a:rPr lang="en-US" altLang="zh-CN" baseline="-25000">
                <a:solidFill>
                  <a:schemeClr val="accent2"/>
                </a:solidFill>
                <a:ea typeface="隶书" panose="02010509060101010101" pitchFamily="49" charset="-122"/>
              </a:rPr>
              <a:t>o</a:t>
            </a:r>
            <a:r>
              <a:rPr lang="en-US" altLang="zh-CN">
                <a:solidFill>
                  <a:schemeClr val="accent2"/>
                </a:solidFill>
                <a:ea typeface="隶书" panose="02010509060101010101" pitchFamily="49" charset="-122"/>
              </a:rPr>
              <a:t>=100</a:t>
            </a:r>
            <a:r>
              <a:rPr lang="en-US" altLang="zh-CN">
                <a:solidFill>
                  <a:schemeClr val="accent2"/>
                </a:solidFill>
                <a:ea typeface="隶书" panose="02010509060101010101" pitchFamily="49" charset="-122"/>
                <a:sym typeface="Symbol" panose="05050102010706020507" pitchFamily="18" charset="2"/>
              </a:rPr>
              <a:t></a:t>
            </a:r>
          </a:p>
          <a:p>
            <a:pPr eaLnBrk="1" hangingPunct="1">
              <a:buFontTx/>
              <a:buNone/>
            </a:pPr>
            <a:r>
              <a:rPr lang="en-US" altLang="zh-CN" i="1">
                <a:solidFill>
                  <a:schemeClr val="accent2"/>
                </a:solidFill>
                <a:ea typeface="隶书" panose="02010509060101010101" pitchFamily="49" charset="-122"/>
              </a:rPr>
              <a:t>u</a:t>
            </a:r>
            <a:r>
              <a:rPr lang="en-US" altLang="zh-CN" baseline="-25000">
                <a:solidFill>
                  <a:schemeClr val="accent2"/>
                </a:solidFill>
                <a:ea typeface="隶书" panose="02010509060101010101" pitchFamily="49" charset="-122"/>
              </a:rPr>
              <a:t>s </a:t>
            </a:r>
            <a:r>
              <a:rPr lang="en-US" altLang="zh-CN">
                <a:solidFill>
                  <a:schemeClr val="accent2"/>
                </a:solidFill>
                <a:ea typeface="隶书" panose="02010509060101010101" pitchFamily="49" charset="-122"/>
              </a:rPr>
              <a:t>=5V</a:t>
            </a:r>
          </a:p>
          <a:p>
            <a:pPr eaLnBrk="1" hangingPunct="1">
              <a:buFontTx/>
              <a:buNone/>
            </a:pPr>
            <a:r>
              <a:rPr lang="en-US" altLang="zh-CN" i="1">
                <a:solidFill>
                  <a:schemeClr val="accent2"/>
                </a:solidFill>
                <a:ea typeface="隶书" panose="02010509060101010101" pitchFamily="49" charset="-122"/>
              </a:rPr>
              <a:t>R</a:t>
            </a:r>
            <a:r>
              <a:rPr lang="en-US" altLang="zh-CN" baseline="-25000">
                <a:solidFill>
                  <a:schemeClr val="accent2"/>
                </a:solidFill>
                <a:ea typeface="隶书" panose="02010509060101010101" pitchFamily="49" charset="-122"/>
              </a:rPr>
              <a:t>1</a:t>
            </a:r>
            <a:r>
              <a:rPr lang="en-US" altLang="zh-CN">
                <a:solidFill>
                  <a:schemeClr val="accent2"/>
                </a:solidFill>
                <a:ea typeface="隶书" panose="02010509060101010101" pitchFamily="49" charset="-122"/>
              </a:rPr>
              <a:t>=100</a:t>
            </a:r>
            <a:r>
              <a:rPr lang="en-US" altLang="zh-CN">
                <a:solidFill>
                  <a:schemeClr val="accent2"/>
                </a:solidFill>
                <a:ea typeface="隶书" panose="02010509060101010101" pitchFamily="49" charset="-122"/>
                <a:sym typeface="Symbol" panose="05050102010706020507" pitchFamily="18" charset="2"/>
              </a:rPr>
              <a:t></a:t>
            </a:r>
            <a:r>
              <a:rPr lang="en-US" altLang="zh-CN" i="1">
                <a:solidFill>
                  <a:schemeClr val="accent2"/>
                </a:solidFill>
                <a:ea typeface="隶书" panose="02010509060101010101" pitchFamily="49" charset="-122"/>
              </a:rPr>
              <a:t>R</a:t>
            </a:r>
            <a:r>
              <a:rPr lang="en-US" altLang="zh-CN" baseline="-25000">
                <a:solidFill>
                  <a:schemeClr val="accent2"/>
                </a:solidFill>
                <a:ea typeface="隶书" panose="02010509060101010101" pitchFamily="49" charset="-122"/>
              </a:rPr>
              <a:t>2</a:t>
            </a:r>
            <a:r>
              <a:rPr lang="en-US" altLang="zh-CN">
                <a:solidFill>
                  <a:schemeClr val="accent2"/>
                </a:solidFill>
                <a:ea typeface="隶书" panose="02010509060101010101" pitchFamily="49" charset="-122"/>
              </a:rPr>
              <a:t>=200</a:t>
            </a:r>
            <a:r>
              <a:rPr lang="en-US" altLang="zh-CN">
                <a:solidFill>
                  <a:schemeClr val="accent2"/>
                </a:solidFill>
                <a:ea typeface="隶书" panose="02010509060101010101" pitchFamily="49" charset="-122"/>
                <a:sym typeface="Symbol" panose="05050102010706020507" pitchFamily="18" charset="2"/>
              </a:rPr>
              <a:t></a:t>
            </a:r>
            <a:r>
              <a:rPr lang="en-US" altLang="zh-CN" i="1">
                <a:solidFill>
                  <a:schemeClr val="accent2"/>
                </a:solidFill>
                <a:ea typeface="隶书" panose="02010509060101010101" pitchFamily="49" charset="-122"/>
              </a:rPr>
              <a:t>R</a:t>
            </a:r>
            <a:r>
              <a:rPr lang="en-US" altLang="zh-CN" baseline="-25000">
                <a:solidFill>
                  <a:schemeClr val="accent2"/>
                </a:solidFill>
                <a:ea typeface="隶书" panose="02010509060101010101" pitchFamily="49" charset="-122"/>
              </a:rPr>
              <a:t>L</a:t>
            </a:r>
            <a:r>
              <a:rPr lang="en-US" altLang="zh-CN">
                <a:solidFill>
                  <a:schemeClr val="accent2"/>
                </a:solidFill>
                <a:ea typeface="隶书" panose="02010509060101010101" pitchFamily="49" charset="-122"/>
              </a:rPr>
              <a:t>=200</a:t>
            </a:r>
            <a:r>
              <a:rPr lang="en-US" altLang="zh-CN">
                <a:solidFill>
                  <a:schemeClr val="accent2"/>
                </a:solidFill>
                <a:ea typeface="隶书" panose="02010509060101010101" pitchFamily="49" charset="-122"/>
                <a:sym typeface="Symbol" panose="05050102010706020507" pitchFamily="18" charset="2"/>
              </a:rPr>
              <a:t></a:t>
            </a:r>
          </a:p>
        </p:txBody>
      </p:sp>
      <p:sp>
        <p:nvSpPr>
          <p:cNvPr id="110825" name="Rectangle 233"/>
          <p:cNvSpPr>
            <a:spLocks noChangeArrowheads="1"/>
          </p:cNvSpPr>
          <p:nvPr/>
        </p:nvSpPr>
        <p:spPr bwMode="auto">
          <a:xfrm>
            <a:off x="323850" y="620713"/>
            <a:ext cx="7777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400" dirty="0">
                <a:solidFill>
                  <a:schemeClr val="hlink"/>
                </a:solidFill>
                <a:effectLst>
                  <a:outerShdw blurRad="38100" dist="38100" dir="2700000" algn="tl">
                    <a:srgbClr val="C0C0C0"/>
                  </a:outerShdw>
                </a:effectLst>
                <a:latin typeface="隶书" panose="02010509060101010101" pitchFamily="49" charset="-122"/>
                <a:ea typeface="隶书" panose="02010509060101010101" pitchFamily="49" charset="-122"/>
              </a:rPr>
              <a:t>6.</a:t>
            </a:r>
            <a:r>
              <a:rPr lang="zh-CN" altLang="en-US" sz="2400" dirty="0">
                <a:solidFill>
                  <a:schemeClr val="hlink"/>
                </a:solidFill>
                <a:effectLst>
                  <a:outerShdw blurRad="38100" dist="38100" dir="2700000" algn="tl">
                    <a:srgbClr val="C0C0C0"/>
                  </a:outerShdw>
                </a:effectLst>
                <a:latin typeface="隶书" panose="02010509060101010101" pitchFamily="49" charset="-122"/>
                <a:ea typeface="隶书" panose="02010509060101010101" pitchFamily="49" charset="-122"/>
              </a:rPr>
              <a:t>闭环工作</a:t>
            </a:r>
            <a:r>
              <a:rPr lang="en-US" altLang="zh-CN"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400" dirty="0">
                <a:solidFill>
                  <a:schemeClr val="hlink"/>
                </a:solidFill>
                <a:effectLst>
                  <a:outerShdw blurRad="38100" dist="38100" dir="2700000" algn="tl">
                    <a:srgbClr val="C0C0C0"/>
                  </a:outerShdw>
                </a:effectLst>
                <a:latin typeface="隶书" panose="02010509060101010101" pitchFamily="49" charset="-122"/>
                <a:ea typeface="隶书" panose="02010509060101010101" pitchFamily="49" charset="-122"/>
              </a:rPr>
              <a:t>工作于线性区</a:t>
            </a:r>
            <a:r>
              <a:rPr lang="en-US" altLang="zh-CN"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400" dirty="0">
                <a:solidFill>
                  <a:schemeClr val="hlink"/>
                </a:solidFill>
                <a:effectLst>
                  <a:outerShdw blurRad="38100" dist="38100" dir="2700000" algn="tl">
                    <a:srgbClr val="C0C0C0"/>
                  </a:outerShdw>
                </a:effectLst>
                <a:latin typeface="隶书" panose="02010509060101010101" pitchFamily="49" charset="-122"/>
                <a:ea typeface="隶书" panose="02010509060101010101" pitchFamily="49" charset="-122"/>
              </a:rPr>
              <a:t>放大器*</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0809"/>
                                        </p:tgtEl>
                                        <p:attrNameLst>
                                          <p:attrName>style.visibility</p:attrName>
                                        </p:attrNameLst>
                                      </p:cBhvr>
                                      <p:to>
                                        <p:strVal val="visible"/>
                                      </p:to>
                                    </p:set>
                                    <p:animEffect transition="in" filter="wipe(left)">
                                      <p:cBhvr>
                                        <p:cTn id="7" dur="500"/>
                                        <p:tgtEl>
                                          <p:spTgt spid="11080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0824"/>
                                        </p:tgtEl>
                                        <p:attrNameLst>
                                          <p:attrName>style.visibility</p:attrName>
                                        </p:attrNameLst>
                                      </p:cBhvr>
                                      <p:to>
                                        <p:strVal val="visible"/>
                                      </p:to>
                                    </p:set>
                                    <p:animEffect transition="in" filter="wipe(up)">
                                      <p:cBhvr>
                                        <p:cTn id="12" dur="500"/>
                                        <p:tgtEl>
                                          <p:spTgt spid="1108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10810"/>
                                        </p:tgtEl>
                                        <p:attrNameLst>
                                          <p:attrName>style.visibility</p:attrName>
                                        </p:attrNameLst>
                                      </p:cBhvr>
                                      <p:to>
                                        <p:strVal val="visible"/>
                                      </p:to>
                                    </p:set>
                                    <p:animEffect transition="in" filter="box(in)">
                                      <p:cBhvr>
                                        <p:cTn id="17" dur="500"/>
                                        <p:tgtEl>
                                          <p:spTgt spid="1108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10811"/>
                                        </p:tgtEl>
                                        <p:attrNameLst>
                                          <p:attrName>style.visibility</p:attrName>
                                        </p:attrNameLst>
                                      </p:cBhvr>
                                      <p:to>
                                        <p:strVal val="visible"/>
                                      </p:to>
                                    </p:set>
                                    <p:animEffect transition="in" filter="box(in)">
                                      <p:cBhvr>
                                        <p:cTn id="22" dur="500"/>
                                        <p:tgtEl>
                                          <p:spTgt spid="1108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10812"/>
                                        </p:tgtEl>
                                        <p:attrNameLst>
                                          <p:attrName>style.visibility</p:attrName>
                                        </p:attrNameLst>
                                      </p:cBhvr>
                                      <p:to>
                                        <p:strVal val="visible"/>
                                      </p:to>
                                    </p:set>
                                    <p:animEffect transition="in" filter="box(in)">
                                      <p:cBhvr>
                                        <p:cTn id="27" dur="500"/>
                                        <p:tgtEl>
                                          <p:spTgt spid="11081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nodeType="clickEffect">
                                  <p:stCondLst>
                                    <p:cond delay="0"/>
                                  </p:stCondLst>
                                  <p:childTnLst>
                                    <p:set>
                                      <p:cBhvr>
                                        <p:cTn id="31" dur="1" fill="hold">
                                          <p:stCondLst>
                                            <p:cond delay="0"/>
                                          </p:stCondLst>
                                        </p:cTn>
                                        <p:tgtEl>
                                          <p:spTgt spid="110820"/>
                                        </p:tgtEl>
                                        <p:attrNameLst>
                                          <p:attrName>style.visibility</p:attrName>
                                        </p:attrNameLst>
                                      </p:cBhvr>
                                      <p:to>
                                        <p:strVal val="visible"/>
                                      </p:to>
                                    </p:set>
                                    <p:anim calcmode="lin" valueType="num">
                                      <p:cBhvr additive="base">
                                        <p:cTn id="32" dur="500" fill="hold"/>
                                        <p:tgtEl>
                                          <p:spTgt spid="110820"/>
                                        </p:tgtEl>
                                        <p:attrNameLst>
                                          <p:attrName>ppt_x</p:attrName>
                                        </p:attrNameLst>
                                      </p:cBhvr>
                                      <p:tavLst>
                                        <p:tav tm="0">
                                          <p:val>
                                            <p:strVal val="0-#ppt_w/2"/>
                                          </p:val>
                                        </p:tav>
                                        <p:tav tm="100000">
                                          <p:val>
                                            <p:strVal val="#ppt_x"/>
                                          </p:val>
                                        </p:tav>
                                      </p:tavLst>
                                    </p:anim>
                                    <p:anim calcmode="lin" valueType="num">
                                      <p:cBhvr additive="base">
                                        <p:cTn id="33" dur="500" fill="hold"/>
                                        <p:tgtEl>
                                          <p:spTgt spid="110820"/>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16" fill="hold" nodeType="clickEffect">
                                  <p:stCondLst>
                                    <p:cond delay="0"/>
                                  </p:stCondLst>
                                  <p:childTnLst>
                                    <p:set>
                                      <p:cBhvr>
                                        <p:cTn id="37" dur="1" fill="hold">
                                          <p:stCondLst>
                                            <p:cond delay="0"/>
                                          </p:stCondLst>
                                        </p:cTn>
                                        <p:tgtEl>
                                          <p:spTgt spid="110815"/>
                                        </p:tgtEl>
                                        <p:attrNameLst>
                                          <p:attrName>style.visibility</p:attrName>
                                        </p:attrNameLst>
                                      </p:cBhvr>
                                      <p:to>
                                        <p:strVal val="visible"/>
                                      </p:to>
                                    </p:set>
                                    <p:animEffect transition="in" filter="box(in)">
                                      <p:cBhvr>
                                        <p:cTn id="38" dur="500"/>
                                        <p:tgtEl>
                                          <p:spTgt spid="11081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4" presetClass="entr" presetSubtype="16" fill="hold" nodeType="clickEffect">
                                  <p:stCondLst>
                                    <p:cond delay="0"/>
                                  </p:stCondLst>
                                  <p:childTnLst>
                                    <p:set>
                                      <p:cBhvr>
                                        <p:cTn id="42" dur="1" fill="hold">
                                          <p:stCondLst>
                                            <p:cond delay="0"/>
                                          </p:stCondLst>
                                        </p:cTn>
                                        <p:tgtEl>
                                          <p:spTgt spid="110813"/>
                                        </p:tgtEl>
                                        <p:attrNameLst>
                                          <p:attrName>style.visibility</p:attrName>
                                        </p:attrNameLst>
                                      </p:cBhvr>
                                      <p:to>
                                        <p:strVal val="visible"/>
                                      </p:to>
                                    </p:set>
                                    <p:animEffect transition="in" filter="box(in)">
                                      <p:cBhvr>
                                        <p:cTn id="43" dur="500"/>
                                        <p:tgtEl>
                                          <p:spTgt spid="11081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4" presetClass="entr" presetSubtype="16" fill="hold" nodeType="clickEffect">
                                  <p:stCondLst>
                                    <p:cond delay="0"/>
                                  </p:stCondLst>
                                  <p:childTnLst>
                                    <p:set>
                                      <p:cBhvr>
                                        <p:cTn id="47" dur="1" fill="hold">
                                          <p:stCondLst>
                                            <p:cond delay="0"/>
                                          </p:stCondLst>
                                        </p:cTn>
                                        <p:tgtEl>
                                          <p:spTgt spid="110814"/>
                                        </p:tgtEl>
                                        <p:attrNameLst>
                                          <p:attrName>style.visibility</p:attrName>
                                        </p:attrNameLst>
                                      </p:cBhvr>
                                      <p:to>
                                        <p:strVal val="visible"/>
                                      </p:to>
                                    </p:set>
                                    <p:animEffect transition="in" filter="box(in)">
                                      <p:cBhvr>
                                        <p:cTn id="48" dur="500"/>
                                        <p:tgtEl>
                                          <p:spTgt spid="11081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4" presetClass="entr" presetSubtype="16" fill="hold" nodeType="clickEffect">
                                  <p:stCondLst>
                                    <p:cond delay="0"/>
                                  </p:stCondLst>
                                  <p:childTnLst>
                                    <p:set>
                                      <p:cBhvr>
                                        <p:cTn id="52" dur="1" fill="hold">
                                          <p:stCondLst>
                                            <p:cond delay="0"/>
                                          </p:stCondLst>
                                        </p:cTn>
                                        <p:tgtEl>
                                          <p:spTgt spid="110822"/>
                                        </p:tgtEl>
                                        <p:attrNameLst>
                                          <p:attrName>style.visibility</p:attrName>
                                        </p:attrNameLst>
                                      </p:cBhvr>
                                      <p:to>
                                        <p:strVal val="visible"/>
                                      </p:to>
                                    </p:set>
                                    <p:animEffect transition="in" filter="box(in)">
                                      <p:cBhvr>
                                        <p:cTn id="53" dur="500"/>
                                        <p:tgtEl>
                                          <p:spTgt spid="11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8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1"/>
          <p:cNvSpPr>
            <a:spLocks noGrp="1"/>
          </p:cNvSpPr>
          <p:nvPr>
            <p:ph type="dt" sz="quarter" idx="10"/>
          </p:nvPr>
        </p:nvSpPr>
        <p:spPr/>
        <p:txBody>
          <a:bodyPr/>
          <a:lstStyle/>
          <a:p>
            <a:pPr>
              <a:defRPr/>
            </a:pPr>
            <a:fld id="{A8C793AE-6D8F-4B74-A29F-03654DC56590}" type="datetime1">
              <a:rPr lang="zh-CN" altLang="en-US"/>
              <a:pPr>
                <a:defRPr/>
              </a:pPr>
              <a:t>2021/4/1</a:t>
            </a:fld>
            <a:endParaRPr lang="en-US" altLang="zh-CN"/>
          </a:p>
        </p:txBody>
      </p:sp>
      <p:sp>
        <p:nvSpPr>
          <p:cNvPr id="16" name="页脚占位符 2"/>
          <p:cNvSpPr>
            <a:spLocks noGrp="1"/>
          </p:cNvSpPr>
          <p:nvPr>
            <p:ph type="ftr" sz="quarter" idx="11"/>
          </p:nvPr>
        </p:nvSpPr>
        <p:spPr/>
        <p:txBody>
          <a:bodyPr/>
          <a:lstStyle/>
          <a:p>
            <a:pPr>
              <a:defRPr/>
            </a:pPr>
            <a:r>
              <a:rPr lang="zh-CN" altLang="en-US"/>
              <a:t>电路理论</a:t>
            </a:r>
            <a:endParaRPr lang="en-US" altLang="zh-CN"/>
          </a:p>
        </p:txBody>
      </p:sp>
      <p:sp>
        <p:nvSpPr>
          <p:cNvPr id="17" name="灯片编号占位符 3"/>
          <p:cNvSpPr>
            <a:spLocks noGrp="1"/>
          </p:cNvSpPr>
          <p:nvPr>
            <p:ph type="sldNum" sz="quarter" idx="12"/>
          </p:nvPr>
        </p:nvSpPr>
        <p:spPr/>
        <p:txBody>
          <a:bodyPr/>
          <a:lstStyle/>
          <a:p>
            <a:pPr>
              <a:defRPr/>
            </a:pPr>
            <a:fld id="{AE6B815C-DC5A-4815-9C38-4B7A59D20E14}" type="slidenum">
              <a:rPr lang="en-US" altLang="zh-CN"/>
              <a:pPr>
                <a:defRPr/>
              </a:pPr>
              <a:t>14</a:t>
            </a:fld>
            <a:endParaRPr lang="en-US" altLang="zh-CN"/>
          </a:p>
        </p:txBody>
      </p:sp>
      <p:graphicFrame>
        <p:nvGraphicFramePr>
          <p:cNvPr id="13317" name="Object 10"/>
          <p:cNvGraphicFramePr>
            <a:graphicFrameLocks noChangeAspect="1"/>
          </p:cNvGraphicFramePr>
          <p:nvPr/>
        </p:nvGraphicFramePr>
        <p:xfrm>
          <a:off x="323850" y="1628775"/>
          <a:ext cx="4102100" cy="2538413"/>
        </p:xfrm>
        <a:graphic>
          <a:graphicData uri="http://schemas.openxmlformats.org/presentationml/2006/ole">
            <mc:AlternateContent xmlns:mc="http://schemas.openxmlformats.org/markup-compatibility/2006">
              <mc:Choice xmlns:v="urn:schemas-microsoft-com:vml" Requires="v">
                <p:oleObj spid="_x0000_s13747" name="Visio" r:id="rId3" imgW="1741932" imgH="1078849" progId="Visio.Drawing.11">
                  <p:embed/>
                </p:oleObj>
              </mc:Choice>
              <mc:Fallback>
                <p:oleObj name="Visio" r:id="rId3" imgW="1741932" imgH="1078849" progId="Visio.Drawing.11">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628775"/>
                        <a:ext cx="4102100" cy="253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8" name="Rectangle 11"/>
          <p:cNvSpPr>
            <a:spLocks noChangeArrowheads="1"/>
          </p:cNvSpPr>
          <p:nvPr/>
        </p:nvSpPr>
        <p:spPr bwMode="auto">
          <a:xfrm>
            <a:off x="611188" y="1027113"/>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zh-CN" altLang="en-US">
                <a:solidFill>
                  <a:schemeClr val="accent2"/>
                </a:solidFill>
                <a:latin typeface="隶书" panose="02010509060101010101" pitchFamily="49" charset="-122"/>
                <a:ea typeface="隶书" panose="02010509060101010101" pitchFamily="49" charset="-122"/>
              </a:rPr>
              <a:t>负反馈：</a:t>
            </a:r>
          </a:p>
        </p:txBody>
      </p:sp>
      <p:grpSp>
        <p:nvGrpSpPr>
          <p:cNvPr id="13319" name="Group 14"/>
          <p:cNvGrpSpPr>
            <a:grpSpLocks/>
          </p:cNvGrpSpPr>
          <p:nvPr/>
        </p:nvGrpSpPr>
        <p:grpSpPr bwMode="auto">
          <a:xfrm>
            <a:off x="525194" y="4624387"/>
            <a:ext cx="7580313" cy="525463"/>
            <a:chOff x="0" y="2739"/>
            <a:chExt cx="4775" cy="331"/>
          </a:xfrm>
        </p:grpSpPr>
        <p:graphicFrame>
          <p:nvGraphicFramePr>
            <p:cNvPr id="13329" name="Object 12"/>
            <p:cNvGraphicFramePr>
              <a:graphicFrameLocks noChangeAspect="1"/>
            </p:cNvGraphicFramePr>
            <p:nvPr/>
          </p:nvGraphicFramePr>
          <p:xfrm>
            <a:off x="487" y="2750"/>
            <a:ext cx="4288" cy="320"/>
          </p:xfrm>
          <a:graphic>
            <a:graphicData uri="http://schemas.openxmlformats.org/presentationml/2006/ole">
              <mc:AlternateContent xmlns:mc="http://schemas.openxmlformats.org/markup-compatibility/2006">
                <mc:Choice xmlns:v="urn:schemas-microsoft-com:vml" Requires="v">
                  <p:oleObj spid="_x0000_s13748" name="Equation" r:id="rId5" imgW="3387201" imgH="239937" progId="Equation.DSMT4">
                    <p:embed/>
                  </p:oleObj>
                </mc:Choice>
                <mc:Fallback>
                  <p:oleObj name="Equation" r:id="rId5" imgW="3387201" imgH="239937"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 y="2750"/>
                          <a:ext cx="4288"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30" name="Rectangle 13"/>
            <p:cNvSpPr>
              <a:spLocks noChangeArrowheads="1"/>
            </p:cNvSpPr>
            <p:nvPr/>
          </p:nvSpPr>
          <p:spPr bwMode="auto">
            <a:xfrm>
              <a:off x="0" y="2739"/>
              <a:ext cx="5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zh-CN" altLang="en-US">
                  <a:solidFill>
                    <a:srgbClr val="CC3300"/>
                  </a:solidFill>
                  <a:latin typeface="隶书" panose="02010509060101010101" pitchFamily="49" charset="-122"/>
                  <a:ea typeface="隶书" panose="02010509060101010101" pitchFamily="49" charset="-122"/>
                </a:rPr>
                <a:t>扰动</a:t>
              </a:r>
            </a:p>
          </p:txBody>
        </p:sp>
      </p:grpSp>
      <p:graphicFrame>
        <p:nvGraphicFramePr>
          <p:cNvPr id="13320" name="Object 15"/>
          <p:cNvGraphicFramePr>
            <a:graphicFrameLocks noChangeAspect="1"/>
          </p:cNvGraphicFramePr>
          <p:nvPr/>
        </p:nvGraphicFramePr>
        <p:xfrm>
          <a:off x="4787900" y="1628775"/>
          <a:ext cx="4102100" cy="2538413"/>
        </p:xfrm>
        <a:graphic>
          <a:graphicData uri="http://schemas.openxmlformats.org/presentationml/2006/ole">
            <mc:AlternateContent xmlns:mc="http://schemas.openxmlformats.org/markup-compatibility/2006">
              <mc:Choice xmlns:v="urn:schemas-microsoft-com:vml" Requires="v">
                <p:oleObj spid="_x0000_s13749" name="Visio" r:id="rId7" imgW="1741932" imgH="1078849" progId="Visio.Drawing.11">
                  <p:embed/>
                </p:oleObj>
              </mc:Choice>
              <mc:Fallback>
                <p:oleObj name="Visio" r:id="rId7" imgW="1741932" imgH="1078849" progId="Visio.Drawing.11">
                  <p:embed/>
                  <p:pic>
                    <p:nvPicPr>
                      <p:cNvPr id="0"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7900" y="1628775"/>
                        <a:ext cx="4102100" cy="2538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1" name="Rectangle 16"/>
          <p:cNvSpPr>
            <a:spLocks noChangeArrowheads="1"/>
          </p:cNvSpPr>
          <p:nvPr/>
        </p:nvSpPr>
        <p:spPr bwMode="auto">
          <a:xfrm>
            <a:off x="5219700" y="1027113"/>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zh-CN" altLang="en-US">
                <a:solidFill>
                  <a:schemeClr val="accent2"/>
                </a:solidFill>
                <a:latin typeface="隶书" panose="02010509060101010101" pitchFamily="49" charset="-122"/>
                <a:ea typeface="隶书" panose="02010509060101010101" pitchFamily="49" charset="-122"/>
              </a:rPr>
              <a:t>正反馈：</a:t>
            </a:r>
          </a:p>
        </p:txBody>
      </p:sp>
      <p:grpSp>
        <p:nvGrpSpPr>
          <p:cNvPr id="13322" name="Group 20"/>
          <p:cNvGrpSpPr>
            <a:grpSpLocks/>
          </p:cNvGrpSpPr>
          <p:nvPr/>
        </p:nvGrpSpPr>
        <p:grpSpPr bwMode="auto">
          <a:xfrm>
            <a:off x="525194" y="5487987"/>
            <a:ext cx="8305800" cy="525463"/>
            <a:chOff x="340" y="3339"/>
            <a:chExt cx="5232" cy="331"/>
          </a:xfrm>
        </p:grpSpPr>
        <p:graphicFrame>
          <p:nvGraphicFramePr>
            <p:cNvPr id="13327" name="Object 18"/>
            <p:cNvGraphicFramePr>
              <a:graphicFrameLocks noChangeAspect="1"/>
            </p:cNvGraphicFramePr>
            <p:nvPr/>
          </p:nvGraphicFramePr>
          <p:xfrm>
            <a:off x="948" y="3350"/>
            <a:ext cx="4624" cy="320"/>
          </p:xfrm>
          <a:graphic>
            <a:graphicData uri="http://schemas.openxmlformats.org/presentationml/2006/ole">
              <mc:AlternateContent xmlns:mc="http://schemas.openxmlformats.org/markup-compatibility/2006">
                <mc:Choice xmlns:v="urn:schemas-microsoft-com:vml" Requires="v">
                  <p:oleObj spid="_x0000_s13750" name="Equation" r:id="rId9" imgW="3653713" imgH="239937" progId="Equation.DSMT4">
                    <p:embed/>
                  </p:oleObj>
                </mc:Choice>
                <mc:Fallback>
                  <p:oleObj name="Equation" r:id="rId9" imgW="3653713" imgH="239937" progId="Equation.DSMT4">
                    <p:embed/>
                    <p:pic>
                      <p:nvPicPr>
                        <p:cNvPr id="0"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8" y="3350"/>
                          <a:ext cx="4624"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8" name="Rectangle 19"/>
            <p:cNvSpPr>
              <a:spLocks noChangeArrowheads="1"/>
            </p:cNvSpPr>
            <p:nvPr/>
          </p:nvSpPr>
          <p:spPr bwMode="auto">
            <a:xfrm>
              <a:off x="340" y="3339"/>
              <a:ext cx="5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zh-CN" altLang="en-US">
                  <a:solidFill>
                    <a:srgbClr val="CC3300"/>
                  </a:solidFill>
                  <a:latin typeface="隶书" panose="02010509060101010101" pitchFamily="49" charset="-122"/>
                  <a:ea typeface="隶书" panose="02010509060101010101" pitchFamily="49" charset="-122"/>
                </a:rPr>
                <a:t>扰动</a:t>
              </a:r>
            </a:p>
          </p:txBody>
        </p:sp>
      </p:grpSp>
      <p:sp>
        <p:nvSpPr>
          <p:cNvPr id="13323" name="Rectangle 21"/>
          <p:cNvSpPr>
            <a:spLocks noChangeArrowheads="1"/>
          </p:cNvSpPr>
          <p:nvPr/>
        </p:nvSpPr>
        <p:spPr bwMode="auto">
          <a:xfrm>
            <a:off x="309294" y="514985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zh-CN" altLang="en-US">
                <a:solidFill>
                  <a:schemeClr val="accent2"/>
                </a:solidFill>
                <a:latin typeface="隶书" panose="02010509060101010101" pitchFamily="49" charset="-122"/>
                <a:ea typeface="隶书" panose="02010509060101010101" pitchFamily="49" charset="-122"/>
              </a:rPr>
              <a:t>正反馈：</a:t>
            </a:r>
          </a:p>
        </p:txBody>
      </p:sp>
      <p:sp>
        <p:nvSpPr>
          <p:cNvPr id="13324" name="Rectangle 22"/>
          <p:cNvSpPr>
            <a:spLocks noChangeArrowheads="1"/>
          </p:cNvSpPr>
          <p:nvPr/>
        </p:nvSpPr>
        <p:spPr bwMode="auto">
          <a:xfrm>
            <a:off x="236269" y="4213225"/>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zh-CN" altLang="en-US">
                <a:solidFill>
                  <a:schemeClr val="accent2"/>
                </a:solidFill>
                <a:latin typeface="隶书" panose="02010509060101010101" pitchFamily="49" charset="-122"/>
                <a:ea typeface="隶书" panose="02010509060101010101" pitchFamily="49" charset="-122"/>
              </a:rPr>
              <a:t>负反馈：</a:t>
            </a:r>
          </a:p>
        </p:txBody>
      </p:sp>
      <p:sp>
        <p:nvSpPr>
          <p:cNvPr id="18" name="Rectangle 231"/>
          <p:cNvSpPr>
            <a:spLocks noChangeArrowheads="1"/>
          </p:cNvSpPr>
          <p:nvPr/>
        </p:nvSpPr>
        <p:spPr bwMode="auto">
          <a:xfrm>
            <a:off x="381000" y="188913"/>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en-US" altLang="zh-CN" sz="3200" dirty="0">
                <a:effectLst>
                  <a:outerShdw blurRad="38100" dist="38100" dir="2700000" algn="tl">
                    <a:srgbClr val="C0C0C0"/>
                  </a:outerShdw>
                </a:effectLst>
                <a:ea typeface="隶书" panose="02010509060101010101" pitchFamily="49" charset="-122"/>
              </a:rPr>
              <a:t>5.1 </a:t>
            </a:r>
            <a:r>
              <a:rPr lang="zh-CN" altLang="en-US" sz="3200" dirty="0">
                <a:effectLst>
                  <a:outerShdw blurRad="38100" dist="38100" dir="2700000" algn="tl">
                    <a:srgbClr val="C0C0C0"/>
                  </a:outerShdw>
                </a:effectLst>
                <a:ea typeface="隶书" panose="02010509060101010101" pitchFamily="49" charset="-122"/>
              </a:rPr>
              <a:t>集成运算放大器 </a:t>
            </a:r>
            <a:r>
              <a:rPr lang="en-US" altLang="zh-CN" sz="3200" dirty="0">
                <a:effectLst>
                  <a:outerShdw blurRad="38100" dist="38100" dir="2700000" algn="tl">
                    <a:srgbClr val="C0C0C0"/>
                  </a:outerShdw>
                </a:effectLst>
                <a:ea typeface="隶书" panose="02010509060101010101" pitchFamily="49" charset="-122"/>
              </a:rPr>
              <a:t>operational amplifiers</a:t>
            </a:r>
          </a:p>
        </p:txBody>
      </p:sp>
      <p:sp>
        <p:nvSpPr>
          <p:cNvPr id="19" name="Rectangle 233"/>
          <p:cNvSpPr>
            <a:spLocks noChangeArrowheads="1"/>
          </p:cNvSpPr>
          <p:nvPr/>
        </p:nvSpPr>
        <p:spPr bwMode="auto">
          <a:xfrm>
            <a:off x="323850" y="620713"/>
            <a:ext cx="77771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400" dirty="0">
                <a:solidFill>
                  <a:schemeClr val="hlink"/>
                </a:solidFill>
                <a:effectLst>
                  <a:outerShdw blurRad="38100" dist="38100" dir="2700000" algn="tl">
                    <a:srgbClr val="C0C0C0"/>
                  </a:outerShdw>
                </a:effectLst>
                <a:latin typeface="隶书" panose="02010509060101010101" pitchFamily="49" charset="-122"/>
                <a:ea typeface="隶书" panose="02010509060101010101" pitchFamily="49" charset="-122"/>
              </a:rPr>
              <a:t>7.</a:t>
            </a:r>
            <a:r>
              <a:rPr lang="zh-CN" altLang="en-US" sz="2400" dirty="0">
                <a:solidFill>
                  <a:schemeClr val="hlink"/>
                </a:solidFill>
                <a:effectLst>
                  <a:outerShdw blurRad="38100" dist="38100" dir="2700000" algn="tl">
                    <a:srgbClr val="C0C0C0"/>
                  </a:outerShdw>
                </a:effectLst>
                <a:latin typeface="隶书" panose="02010509060101010101" pitchFamily="49" charset="-122"/>
                <a:ea typeface="隶书" panose="02010509060101010101" pitchFamily="49" charset="-122"/>
              </a:rPr>
              <a:t>正反馈与负反馈</a:t>
            </a:r>
          </a:p>
        </p:txBody>
      </p:sp>
      <p:sp>
        <p:nvSpPr>
          <p:cNvPr id="2" name="文本框 1">
            <a:extLst>
              <a:ext uri="{FF2B5EF4-FFF2-40B4-BE49-F238E27FC236}">
                <a16:creationId xmlns:a16="http://schemas.microsoft.com/office/drawing/2014/main" id="{081B0910-499E-4C6C-A63B-CDDBED040A56}"/>
              </a:ext>
            </a:extLst>
          </p:cNvPr>
          <p:cNvSpPr txBox="1"/>
          <p:nvPr/>
        </p:nvSpPr>
        <p:spPr>
          <a:xfrm>
            <a:off x="1187624" y="6237312"/>
            <a:ext cx="7109639" cy="400110"/>
          </a:xfrm>
          <a:prstGeom prst="rect">
            <a:avLst/>
          </a:prstGeom>
          <a:noFill/>
        </p:spPr>
        <p:txBody>
          <a:bodyPr wrap="none" rtlCol="0">
            <a:spAutoFit/>
          </a:bodyPr>
          <a:lstStyle/>
          <a:p>
            <a:r>
              <a:rPr lang="zh-CN" altLang="en-US" sz="2000" dirty="0"/>
              <a:t>负反馈有利于放大电路稳定工作，所以通常我们使用负反馈！</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F62D57C-43E2-4CF9-A5E8-AA30606B1064}"/>
              </a:ext>
            </a:extLst>
          </p:cNvPr>
          <p:cNvSpPr>
            <a:spLocks noGrp="1"/>
          </p:cNvSpPr>
          <p:nvPr>
            <p:ph type="dt" sz="half" idx="10"/>
          </p:nvPr>
        </p:nvSpPr>
        <p:spPr/>
        <p:txBody>
          <a:bodyPr/>
          <a:lstStyle/>
          <a:p>
            <a:pPr>
              <a:defRPr/>
            </a:pPr>
            <a:fld id="{D970F756-27B3-495B-A805-E7AC3C5CE3B9}" type="datetime1">
              <a:rPr lang="zh-CN" altLang="en-US" smtClean="0"/>
              <a:pPr>
                <a:defRPr/>
              </a:pPr>
              <a:t>2021/4/1</a:t>
            </a:fld>
            <a:endParaRPr lang="en-US" altLang="zh-CN"/>
          </a:p>
        </p:txBody>
      </p:sp>
      <p:sp>
        <p:nvSpPr>
          <p:cNvPr id="3" name="页脚占位符 2">
            <a:extLst>
              <a:ext uri="{FF2B5EF4-FFF2-40B4-BE49-F238E27FC236}">
                <a16:creationId xmlns:a16="http://schemas.microsoft.com/office/drawing/2014/main" id="{F7860774-9A5B-4783-BEBF-51AA82C80B81}"/>
              </a:ext>
            </a:extLst>
          </p:cNvPr>
          <p:cNvSpPr>
            <a:spLocks noGrp="1"/>
          </p:cNvSpPr>
          <p:nvPr>
            <p:ph type="ftr" sz="quarter" idx="11"/>
          </p:nvPr>
        </p:nvSpPr>
        <p:spPr/>
        <p:txBody>
          <a:bodyPr/>
          <a:lstStyle/>
          <a:p>
            <a:pPr>
              <a:defRPr/>
            </a:pPr>
            <a:r>
              <a:rPr lang="zh-CN" altLang="en-US"/>
              <a:t>电路理论</a:t>
            </a:r>
            <a:endParaRPr lang="en-US" altLang="zh-CN"/>
          </a:p>
        </p:txBody>
      </p:sp>
      <p:sp>
        <p:nvSpPr>
          <p:cNvPr id="4" name="灯片编号占位符 3">
            <a:extLst>
              <a:ext uri="{FF2B5EF4-FFF2-40B4-BE49-F238E27FC236}">
                <a16:creationId xmlns:a16="http://schemas.microsoft.com/office/drawing/2014/main" id="{0D7F24DE-A507-403C-B48D-E04E77F1BC3F}"/>
              </a:ext>
            </a:extLst>
          </p:cNvPr>
          <p:cNvSpPr>
            <a:spLocks noGrp="1"/>
          </p:cNvSpPr>
          <p:nvPr>
            <p:ph type="sldNum" sz="quarter" idx="12"/>
          </p:nvPr>
        </p:nvSpPr>
        <p:spPr/>
        <p:txBody>
          <a:bodyPr/>
          <a:lstStyle/>
          <a:p>
            <a:pPr>
              <a:defRPr/>
            </a:pPr>
            <a:fld id="{FD534FBA-0597-43B6-B0EE-70CE2D337E26}" type="slidenum">
              <a:rPr lang="en-US" altLang="zh-CN" smtClean="0"/>
              <a:pPr>
                <a:defRPr/>
              </a:pPr>
              <a:t>15</a:t>
            </a:fld>
            <a:endParaRPr lang="en-US" altLang="zh-CN"/>
          </a:p>
        </p:txBody>
      </p:sp>
      <p:sp>
        <p:nvSpPr>
          <p:cNvPr id="5" name="文本框 4">
            <a:extLst>
              <a:ext uri="{FF2B5EF4-FFF2-40B4-BE49-F238E27FC236}">
                <a16:creationId xmlns:a16="http://schemas.microsoft.com/office/drawing/2014/main" id="{02DEDF5E-F623-41D4-A1F0-7B1D9704215D}"/>
              </a:ext>
            </a:extLst>
          </p:cNvPr>
          <p:cNvSpPr txBox="1"/>
          <p:nvPr/>
        </p:nvSpPr>
        <p:spPr>
          <a:xfrm>
            <a:off x="712304" y="332656"/>
            <a:ext cx="7820136" cy="4647426"/>
          </a:xfrm>
          <a:prstGeom prst="rect">
            <a:avLst/>
          </a:prstGeom>
          <a:noFill/>
        </p:spPr>
        <p:txBody>
          <a:bodyPr wrap="square" rtlCol="0">
            <a:spAutoFit/>
          </a:bodyPr>
          <a:lstStyle/>
          <a:p>
            <a:r>
              <a:rPr lang="zh-CN" altLang="en-US" sz="3200" b="1" dirty="0"/>
              <a:t>反馈</a:t>
            </a:r>
            <a:endParaRPr lang="en-US" altLang="zh-CN" sz="3200" b="1" dirty="0"/>
          </a:p>
          <a:p>
            <a:r>
              <a:rPr lang="zh-CN" altLang="en-US" sz="2400" dirty="0"/>
              <a:t>反馈又称为回馈，是现代科学技术的一个基本概念。一般来讲，控制论中的反馈概念，指将系统的输出返回到输入端并以某种方式改变输入，进而影响系统功能的过程，即将输出量通过恰当的检测装置返回到输入端并与输入量进行比较的过程。</a:t>
            </a:r>
            <a:endParaRPr lang="en-US" altLang="zh-CN" sz="2400" dirty="0"/>
          </a:p>
          <a:p>
            <a:endParaRPr lang="en-US" altLang="zh-CN" sz="2400" dirty="0"/>
          </a:p>
          <a:p>
            <a:pPr algn="just"/>
            <a:r>
              <a:rPr lang="zh-CN" altLang="en-US" sz="2400" dirty="0"/>
              <a:t>把放大器的输出电路中的一部分能量送回输入电路中，以增强或减弱输入信号的效应。增强输入信号效应的叫</a:t>
            </a:r>
            <a:r>
              <a:rPr lang="zh-CN" altLang="en-US" sz="2400" b="1" dirty="0"/>
              <a:t>正反馈</a:t>
            </a:r>
            <a:r>
              <a:rPr lang="zh-CN" altLang="en-US" sz="2400" dirty="0"/>
              <a:t>；减弱输入信号效应的叫</a:t>
            </a:r>
            <a:r>
              <a:rPr lang="zh-CN" altLang="en-US" sz="2400" b="1" dirty="0"/>
              <a:t>负反馈</a:t>
            </a:r>
            <a:r>
              <a:rPr lang="zh-CN" altLang="en-US" sz="2400" dirty="0"/>
              <a:t>。</a:t>
            </a:r>
            <a:r>
              <a:rPr lang="zh-CN" altLang="en-US" sz="2400" b="1" dirty="0"/>
              <a:t>正反馈常用来产生振荡，用来接收微弱信号；负反馈能稳定放大，减少失真，因而广泛应用于放大器中。</a:t>
            </a:r>
          </a:p>
        </p:txBody>
      </p:sp>
      <p:pic>
        <p:nvPicPr>
          <p:cNvPr id="7" name="图片 6">
            <a:extLst>
              <a:ext uri="{FF2B5EF4-FFF2-40B4-BE49-F238E27FC236}">
                <a16:creationId xmlns:a16="http://schemas.microsoft.com/office/drawing/2014/main" id="{1129E74A-FDD2-4A5E-8F30-C22F42BAC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799" y="4887749"/>
            <a:ext cx="3601761" cy="1913101"/>
          </a:xfrm>
          <a:prstGeom prst="rect">
            <a:avLst/>
          </a:prstGeom>
        </p:spPr>
      </p:pic>
    </p:spTree>
    <p:extLst>
      <p:ext uri="{BB962C8B-B14F-4D97-AF65-F5344CB8AC3E}">
        <p14:creationId xmlns:p14="http://schemas.microsoft.com/office/powerpoint/2010/main" val="1886590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2" name="Text Box 4"/>
          <p:cNvSpPr txBox="1">
            <a:spLocks noChangeArrowheads="1"/>
          </p:cNvSpPr>
          <p:nvPr/>
        </p:nvSpPr>
        <p:spPr bwMode="auto">
          <a:xfrm>
            <a:off x="612775" y="1022350"/>
            <a:ext cx="70770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latin typeface="Times New Roman" panose="02020603050405020304" pitchFamily="18" charset="0"/>
              </a:rPr>
              <a:t>在线性放大区，将运放电路作如下的理想化处理：  </a:t>
            </a:r>
          </a:p>
        </p:txBody>
      </p:sp>
      <p:sp>
        <p:nvSpPr>
          <p:cNvPr id="519173" name="Text Box 5"/>
          <p:cNvSpPr txBox="1">
            <a:spLocks noChangeArrowheads="1"/>
          </p:cNvSpPr>
          <p:nvPr/>
        </p:nvSpPr>
        <p:spPr bwMode="auto">
          <a:xfrm>
            <a:off x="1579563" y="1308100"/>
            <a:ext cx="1628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anose="02020603050405020304" pitchFamily="18" charset="0"/>
              </a:rPr>
              <a:t>(1)  </a:t>
            </a:r>
            <a:r>
              <a:rPr kumimoji="1" lang="en-US" altLang="zh-CN" sz="2400" b="1" i="1">
                <a:latin typeface="Times New Roman" panose="02020603050405020304" pitchFamily="18" charset="0"/>
              </a:rPr>
              <a:t>A</a:t>
            </a:r>
            <a:r>
              <a:rPr kumimoji="1" lang="en-US" altLang="zh-CN" sz="2400" b="1">
                <a:latin typeface="Times New Roman" panose="02020603050405020304" pitchFamily="18" charset="0"/>
                <a:sym typeface="Symbol" panose="05050102010706020507" pitchFamily="18" charset="2"/>
              </a:rPr>
              <a:t></a:t>
            </a:r>
            <a:r>
              <a:rPr kumimoji="1" lang="en-US" altLang="zh-CN" sz="2800" b="1">
                <a:latin typeface="Times New Roman" panose="02020603050405020304" pitchFamily="18" charset="0"/>
                <a:sym typeface="Symbol" panose="05050102010706020507" pitchFamily="18" charset="2"/>
              </a:rPr>
              <a:t>  </a:t>
            </a:r>
            <a:endParaRPr kumimoji="1" lang="en-US" altLang="zh-CN" sz="2400" b="1">
              <a:latin typeface="Times New Roman" panose="02020603050405020304" pitchFamily="18" charset="0"/>
            </a:endParaRPr>
          </a:p>
        </p:txBody>
      </p:sp>
      <p:sp>
        <p:nvSpPr>
          <p:cNvPr id="519174" name="Rectangle 6"/>
          <p:cNvSpPr>
            <a:spLocks noChangeArrowheads="1"/>
          </p:cNvSpPr>
          <p:nvPr/>
        </p:nvSpPr>
        <p:spPr bwMode="auto">
          <a:xfrm>
            <a:off x="1003300" y="1744663"/>
            <a:ext cx="7699544"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en-US" altLang="zh-CN" sz="2400" b="1" dirty="0">
                <a:latin typeface="Times New Roman" panose="02020603050405020304" pitchFamily="18" charset="0"/>
                <a:sym typeface="Wingdings 3" panose="05040102010807070707" pitchFamily="18" charset="2"/>
              </a:rPr>
              <a:t>        ∵ </a:t>
            </a:r>
            <a:r>
              <a:rPr kumimoji="1" lang="en-US" altLang="zh-CN" sz="2400" b="1" i="1" dirty="0" err="1">
                <a:latin typeface="Times New Roman" panose="02020603050405020304" pitchFamily="18" charset="0"/>
              </a:rPr>
              <a:t>u</a:t>
            </a:r>
            <a:r>
              <a:rPr kumimoji="1" lang="en-US" altLang="zh-CN" sz="2400" b="1" baseline="-25000" dirty="0" err="1">
                <a:latin typeface="Times New Roman" panose="02020603050405020304" pitchFamily="18" charset="0"/>
              </a:rPr>
              <a:t>o</a:t>
            </a:r>
            <a:r>
              <a:rPr kumimoji="1" lang="zh-CN" altLang="en-US" sz="2400" b="1" dirty="0">
                <a:latin typeface="Times New Roman" panose="02020603050405020304" pitchFamily="18" charset="0"/>
                <a:sym typeface="Wingdings 3" panose="05040102010807070707" pitchFamily="18" charset="2"/>
              </a:rPr>
              <a:t>为有限值，则</a:t>
            </a:r>
            <a:r>
              <a:rPr kumimoji="1" lang="en-US" altLang="zh-CN" sz="2400" b="1" i="1" dirty="0" err="1">
                <a:latin typeface="Times New Roman" panose="02020603050405020304" pitchFamily="18" charset="0"/>
              </a:rPr>
              <a:t>u</a:t>
            </a:r>
            <a:r>
              <a:rPr kumimoji="1" lang="en-US" altLang="zh-CN" sz="2400" b="1" baseline="-25000" dirty="0" err="1">
                <a:latin typeface="Times New Roman" panose="02020603050405020304" pitchFamily="18" charset="0"/>
              </a:rPr>
              <a:t>d</a:t>
            </a:r>
            <a:r>
              <a:rPr kumimoji="1" lang="en-US" altLang="zh-CN" sz="2400" b="1" dirty="0">
                <a:latin typeface="Times New Roman" panose="02020603050405020304" pitchFamily="18" charset="0"/>
              </a:rPr>
              <a:t>=0 , </a:t>
            </a:r>
            <a:r>
              <a:rPr kumimoji="1" lang="zh-CN" altLang="en-US" sz="2400" b="1" dirty="0">
                <a:latin typeface="Times New Roman" panose="02020603050405020304" pitchFamily="18" charset="0"/>
                <a:sym typeface="Wingdings 3" panose="05040102010807070707" pitchFamily="18" charset="2"/>
              </a:rPr>
              <a:t>即</a:t>
            </a:r>
            <a:r>
              <a:rPr kumimoji="1" lang="en-US" altLang="zh-CN" sz="2400" b="1" i="1" dirty="0">
                <a:latin typeface="Times New Roman" panose="02020603050405020304" pitchFamily="18" charset="0"/>
                <a:sym typeface="Wingdings 3" panose="05040102010807070707" pitchFamily="18" charset="2"/>
              </a:rPr>
              <a:t>u</a:t>
            </a:r>
            <a:r>
              <a:rPr kumimoji="1" lang="en-US" altLang="zh-CN" sz="2400" b="1" baseline="-25000" dirty="0">
                <a:latin typeface="宋体" panose="02010600030101010101" pitchFamily="2" charset="-122"/>
                <a:sym typeface="Wingdings 3" panose="05040102010807070707" pitchFamily="18" charset="2"/>
              </a:rPr>
              <a:t>p</a:t>
            </a:r>
            <a:r>
              <a:rPr kumimoji="1" lang="en-US" altLang="zh-CN" sz="2400" b="1" dirty="0">
                <a:latin typeface="Times New Roman" panose="02020603050405020304" pitchFamily="18" charset="0"/>
                <a:sym typeface="Wingdings 3" panose="05040102010807070707" pitchFamily="18" charset="2"/>
              </a:rPr>
              <a:t>=</a:t>
            </a:r>
            <a:r>
              <a:rPr kumimoji="1" lang="en-US" altLang="zh-CN" sz="2400" b="1" i="1" dirty="0">
                <a:latin typeface="Times New Roman" panose="02020603050405020304" pitchFamily="18" charset="0"/>
                <a:sym typeface="Wingdings 3" panose="05040102010807070707" pitchFamily="18" charset="2"/>
              </a:rPr>
              <a:t>u</a:t>
            </a:r>
            <a:r>
              <a:rPr kumimoji="1" lang="en-US" altLang="zh-CN" sz="2400" b="1" baseline="-25000" dirty="0">
                <a:latin typeface="宋体" panose="02010600030101010101" pitchFamily="2" charset="-122"/>
                <a:sym typeface="Wingdings 3" panose="05040102010807070707" pitchFamily="18" charset="2"/>
              </a:rPr>
              <a:t>n</a:t>
            </a:r>
            <a:r>
              <a:rPr kumimoji="1" lang="zh-CN" altLang="en-US" sz="2400" b="1" dirty="0">
                <a:latin typeface="Times New Roman" panose="02020603050405020304" pitchFamily="18" charset="0"/>
                <a:sym typeface="Wingdings 3" panose="05040102010807070707" pitchFamily="18" charset="2"/>
              </a:rPr>
              <a:t>，两个输入端之间</a:t>
            </a:r>
          </a:p>
          <a:p>
            <a:pPr>
              <a:spcBef>
                <a:spcPct val="20000"/>
              </a:spcBef>
            </a:pPr>
            <a:r>
              <a:rPr kumimoji="1" lang="zh-CN" altLang="en-US" sz="2400" b="1" dirty="0">
                <a:latin typeface="Times New Roman" panose="02020603050405020304" pitchFamily="18" charset="0"/>
                <a:sym typeface="Wingdings 3" panose="05040102010807070707" pitchFamily="18" charset="2"/>
              </a:rPr>
              <a:t>相当于短路</a:t>
            </a:r>
            <a:r>
              <a:rPr kumimoji="1" lang="en-US" altLang="zh-CN" sz="2400" b="1" dirty="0">
                <a:latin typeface="Times New Roman" panose="02020603050405020304" pitchFamily="18" charset="0"/>
                <a:sym typeface="Wingdings 3" panose="05040102010807070707" pitchFamily="18" charset="2"/>
              </a:rPr>
              <a:t>(</a:t>
            </a:r>
            <a:r>
              <a:rPr kumimoji="1" lang="zh-CN" altLang="en-US" sz="2400" b="1" u="sng" dirty="0">
                <a:solidFill>
                  <a:srgbClr val="FF0000"/>
                </a:solidFill>
                <a:latin typeface="Times New Roman" panose="02020603050405020304" pitchFamily="18" charset="0"/>
                <a:sym typeface="Wingdings 3" panose="05040102010807070707" pitchFamily="18" charset="2"/>
              </a:rPr>
              <a:t>虚短</a:t>
            </a:r>
            <a:r>
              <a:rPr kumimoji="1" lang="en-US" altLang="zh-CN" sz="2400" b="1" dirty="0">
                <a:latin typeface="Times New Roman" panose="02020603050405020304" pitchFamily="18" charset="0"/>
                <a:sym typeface="Wingdings 3" panose="05040102010807070707" pitchFamily="18" charset="2"/>
              </a:rPr>
              <a:t>)</a:t>
            </a:r>
            <a:r>
              <a:rPr kumimoji="1" lang="zh-CN" altLang="en-US" sz="2400" b="1" dirty="0">
                <a:latin typeface="Times New Roman" panose="02020603050405020304" pitchFamily="18" charset="0"/>
                <a:sym typeface="Wingdings 3" panose="05040102010807070707" pitchFamily="18" charset="2"/>
              </a:rPr>
              <a:t>；  </a:t>
            </a:r>
          </a:p>
        </p:txBody>
      </p:sp>
      <p:sp>
        <p:nvSpPr>
          <p:cNvPr id="519175" name="Rectangle 7"/>
          <p:cNvSpPr>
            <a:spLocks noChangeArrowheads="1"/>
          </p:cNvSpPr>
          <p:nvPr/>
        </p:nvSpPr>
        <p:spPr bwMode="auto">
          <a:xfrm>
            <a:off x="974724" y="2689225"/>
            <a:ext cx="7917754" cy="93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kumimoji="1" lang="en-US" altLang="zh-CN" sz="2400" b="1" dirty="0">
                <a:latin typeface="Times New Roman" panose="02020603050405020304" pitchFamily="18" charset="0"/>
              </a:rPr>
              <a:t>        (2)  </a:t>
            </a:r>
            <a:r>
              <a:rPr kumimoji="1" lang="en-US" altLang="zh-CN" sz="2400" b="1" i="1" dirty="0" err="1">
                <a:latin typeface="Times New Roman" panose="02020603050405020304" pitchFamily="18" charset="0"/>
              </a:rPr>
              <a:t>R</a:t>
            </a:r>
            <a:r>
              <a:rPr kumimoji="1" lang="en-US" altLang="zh-CN" sz="2400" b="1" baseline="-25000" dirty="0" err="1">
                <a:latin typeface="Times New Roman" panose="02020603050405020304" pitchFamily="18" charset="0"/>
              </a:rPr>
              <a:t>i</a:t>
            </a:r>
            <a:r>
              <a:rPr kumimoji="1" lang="en-US" altLang="zh-CN" sz="2400" b="1" i="1" baseline="-25000" dirty="0">
                <a:latin typeface="Times New Roman" panose="02020603050405020304" pitchFamily="18" charset="0"/>
              </a:rPr>
              <a:t> </a:t>
            </a:r>
            <a:r>
              <a:rPr kumimoji="1" lang="en-US" altLang="zh-CN" sz="2400" b="1" dirty="0">
                <a:latin typeface="Times New Roman" panose="02020603050405020304" pitchFamily="18" charset="0"/>
                <a:sym typeface="Symbol" panose="05050102010706020507" pitchFamily="18" charset="2"/>
              </a:rPr>
              <a:t> </a:t>
            </a:r>
            <a:r>
              <a:rPr kumimoji="1" lang="zh-CN" altLang="en-US" sz="2400" b="1" i="1" dirty="0">
                <a:latin typeface="Times New Roman" panose="02020603050405020304" pitchFamily="18" charset="0"/>
                <a:sym typeface="Symbol" panose="05050102010706020507" pitchFamily="18" charset="2"/>
              </a:rPr>
              <a:t>，</a:t>
            </a:r>
            <a:r>
              <a:rPr kumimoji="1" lang="en-US" altLang="zh-CN" sz="2400" b="1" i="1" dirty="0">
                <a:latin typeface="Times New Roman" panose="02020603050405020304" pitchFamily="18" charset="0"/>
                <a:sym typeface="Symbol" panose="05050102010706020507" pitchFamily="18" charset="2"/>
              </a:rPr>
              <a:t>R</a:t>
            </a:r>
            <a:r>
              <a:rPr kumimoji="1" lang="en-US" altLang="zh-CN" sz="2400" b="1" baseline="-25000" dirty="0">
                <a:latin typeface="Times New Roman" panose="02020603050405020304" pitchFamily="18" charset="0"/>
                <a:sym typeface="Symbol" panose="05050102010706020507" pitchFamily="18" charset="2"/>
              </a:rPr>
              <a:t>o</a:t>
            </a:r>
            <a:r>
              <a:rPr kumimoji="1" lang="en-US" altLang="zh-CN" sz="2400" b="1" dirty="0">
                <a:latin typeface="Times New Roman" panose="02020603050405020304" pitchFamily="18" charset="0"/>
                <a:sym typeface="Symbol" panose="05050102010706020507" pitchFamily="18" charset="2"/>
              </a:rPr>
              <a:t>0</a:t>
            </a:r>
            <a:r>
              <a:rPr kumimoji="1" lang="en-US" altLang="zh-CN" sz="2400" b="1" i="1" dirty="0">
                <a:latin typeface="Times New Roman" panose="02020603050405020304" pitchFamily="18" charset="0"/>
                <a:sym typeface="Symbol" panose="05050102010706020507" pitchFamily="18" charset="2"/>
              </a:rPr>
              <a:t>,</a:t>
            </a:r>
            <a:r>
              <a:rPr kumimoji="1" lang="en-US" altLang="zh-CN" sz="2400" b="1" dirty="0">
                <a:latin typeface="Times New Roman" panose="02020603050405020304" pitchFamily="18" charset="0"/>
                <a:sym typeface="Symbol" panose="05050102010706020507" pitchFamily="18" charset="2"/>
              </a:rPr>
              <a:t> </a:t>
            </a:r>
            <a:r>
              <a:rPr kumimoji="1" lang="en-US" altLang="zh-CN" sz="2400" b="1" i="1" dirty="0" err="1">
                <a:latin typeface="Times New Roman" panose="02020603050405020304" pitchFamily="18" charset="0"/>
                <a:sym typeface="Symbol" panose="05050102010706020507" pitchFamily="18" charset="2"/>
              </a:rPr>
              <a:t>i</a:t>
            </a:r>
            <a:r>
              <a:rPr kumimoji="1" lang="en-US" altLang="zh-CN" sz="2400" b="1" i="1" baseline="-25000" dirty="0" err="1">
                <a:latin typeface="Times New Roman" panose="02020603050405020304" pitchFamily="18" charset="0"/>
                <a:sym typeface="Symbol" panose="05050102010706020507" pitchFamily="18" charset="2"/>
              </a:rPr>
              <a:t>p</a:t>
            </a:r>
            <a:r>
              <a:rPr kumimoji="1" lang="en-US" altLang="zh-CN" sz="2400" b="1" dirty="0">
                <a:latin typeface="Times New Roman" panose="02020603050405020304" pitchFamily="18" charset="0"/>
                <a:sym typeface="Symbol" panose="05050102010706020507" pitchFamily="18" charset="2"/>
              </a:rPr>
              <a:t>=0 , </a:t>
            </a:r>
            <a:r>
              <a:rPr kumimoji="1" lang="en-US" altLang="zh-CN" sz="2400" b="1" i="1" dirty="0">
                <a:latin typeface="Times New Roman" panose="02020603050405020304" pitchFamily="18" charset="0"/>
                <a:sym typeface="Symbol" panose="05050102010706020507" pitchFamily="18" charset="2"/>
              </a:rPr>
              <a:t>i</a:t>
            </a:r>
            <a:r>
              <a:rPr kumimoji="1" lang="en-US" altLang="zh-CN" sz="2400" b="1" i="1" baseline="-25000" dirty="0">
                <a:latin typeface="宋体" panose="02010600030101010101" pitchFamily="2" charset="-122"/>
                <a:sym typeface="Symbol" panose="05050102010706020507" pitchFamily="18" charset="2"/>
              </a:rPr>
              <a:t>n</a:t>
            </a:r>
            <a:r>
              <a:rPr kumimoji="1" lang="en-US" altLang="zh-CN" sz="2400" b="1" dirty="0">
                <a:latin typeface="Times New Roman" panose="02020603050405020304" pitchFamily="18" charset="0"/>
                <a:sym typeface="Symbol" panose="05050102010706020507" pitchFamily="18" charset="2"/>
              </a:rPr>
              <a:t>=0</a:t>
            </a:r>
            <a:r>
              <a:rPr kumimoji="1" lang="zh-CN" altLang="en-US" sz="2400" b="1" dirty="0">
                <a:latin typeface="Times New Roman" panose="02020603050405020304" pitchFamily="18" charset="0"/>
                <a:sym typeface="Symbol" panose="05050102010706020507" pitchFamily="18" charset="2"/>
              </a:rPr>
              <a:t>。 </a:t>
            </a:r>
            <a:r>
              <a:rPr kumimoji="1" lang="zh-CN" altLang="en-US" sz="2400" b="1" dirty="0">
                <a:latin typeface="Times New Roman" panose="02020603050405020304" pitchFamily="18" charset="0"/>
              </a:rPr>
              <a:t>即从输入端看进去，元件相当于开路（</a:t>
            </a:r>
            <a:r>
              <a:rPr kumimoji="1" lang="zh-CN" altLang="en-US" sz="2400" b="1" u="sng" dirty="0">
                <a:solidFill>
                  <a:srgbClr val="FF0000"/>
                </a:solidFill>
                <a:latin typeface="Times New Roman" panose="02020603050405020304" pitchFamily="18" charset="0"/>
              </a:rPr>
              <a:t>虚断</a:t>
            </a:r>
            <a:r>
              <a:rPr kumimoji="1" lang="zh-CN" altLang="en-US" sz="2400" b="1" dirty="0">
                <a:latin typeface="Times New Roman" panose="02020603050405020304" pitchFamily="18" charset="0"/>
              </a:rPr>
              <a:t>）。  </a:t>
            </a:r>
          </a:p>
        </p:txBody>
      </p:sp>
      <p:grpSp>
        <p:nvGrpSpPr>
          <p:cNvPr id="519189" name="Group 21"/>
          <p:cNvGrpSpPr>
            <a:grpSpLocks/>
          </p:cNvGrpSpPr>
          <p:nvPr/>
        </p:nvGrpSpPr>
        <p:grpSpPr bwMode="auto">
          <a:xfrm>
            <a:off x="2627784" y="3585404"/>
            <a:ext cx="3448050" cy="3016250"/>
            <a:chOff x="370" y="2088"/>
            <a:chExt cx="2172" cy="1900"/>
          </a:xfrm>
        </p:grpSpPr>
        <p:sp>
          <p:nvSpPr>
            <p:cNvPr id="519190" name="Text Box 22"/>
            <p:cNvSpPr txBox="1">
              <a:spLocks noChangeArrowheads="1"/>
            </p:cNvSpPr>
            <p:nvPr/>
          </p:nvSpPr>
          <p:spPr bwMode="auto">
            <a:xfrm>
              <a:off x="593" y="3700"/>
              <a:ext cx="19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latin typeface="Times New Roman" panose="02020603050405020304" pitchFamily="18" charset="0"/>
                </a:rPr>
                <a:t>理想运放的电路符号  </a:t>
              </a:r>
            </a:p>
          </p:txBody>
        </p:sp>
        <p:grpSp>
          <p:nvGrpSpPr>
            <p:cNvPr id="519191" name="Group 23"/>
            <p:cNvGrpSpPr>
              <a:grpSpLocks/>
            </p:cNvGrpSpPr>
            <p:nvPr/>
          </p:nvGrpSpPr>
          <p:grpSpPr bwMode="auto">
            <a:xfrm>
              <a:off x="370" y="2088"/>
              <a:ext cx="2165" cy="1512"/>
              <a:chOff x="370" y="2088"/>
              <a:chExt cx="2165" cy="1512"/>
            </a:xfrm>
          </p:grpSpPr>
          <p:sp>
            <p:nvSpPr>
              <p:cNvPr id="519192" name="Rectangle 24"/>
              <p:cNvSpPr>
                <a:spLocks noChangeArrowheads="1"/>
              </p:cNvSpPr>
              <p:nvPr/>
            </p:nvSpPr>
            <p:spPr bwMode="auto">
              <a:xfrm>
                <a:off x="1202" y="2424"/>
                <a:ext cx="612" cy="72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93" name="Line 25"/>
              <p:cNvSpPr>
                <a:spLocks noChangeShapeType="1"/>
              </p:cNvSpPr>
              <p:nvPr/>
            </p:nvSpPr>
            <p:spPr bwMode="auto">
              <a:xfrm flipH="1">
                <a:off x="710" y="2520"/>
                <a:ext cx="49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94" name="Line 26"/>
              <p:cNvSpPr>
                <a:spLocks noChangeShapeType="1"/>
              </p:cNvSpPr>
              <p:nvPr/>
            </p:nvSpPr>
            <p:spPr bwMode="auto">
              <a:xfrm flipH="1">
                <a:off x="710" y="3036"/>
                <a:ext cx="49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95" name="Text Box 27"/>
              <p:cNvSpPr txBox="1">
                <a:spLocks noChangeArrowheads="1"/>
              </p:cNvSpPr>
              <p:nvPr/>
            </p:nvSpPr>
            <p:spPr bwMode="auto">
              <a:xfrm>
                <a:off x="796" y="2810"/>
                <a:ext cx="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anose="02020603050405020304" pitchFamily="18" charset="0"/>
                  </a:rPr>
                  <a:t>+</a:t>
                </a:r>
              </a:p>
            </p:txBody>
          </p:sp>
          <p:sp>
            <p:nvSpPr>
              <p:cNvPr id="519196" name="Text Box 28"/>
              <p:cNvSpPr txBox="1">
                <a:spLocks noChangeArrowheads="1"/>
              </p:cNvSpPr>
              <p:nvPr/>
            </p:nvSpPr>
            <p:spPr bwMode="auto">
              <a:xfrm>
                <a:off x="808" y="235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anose="02020603050405020304" pitchFamily="18" charset="0"/>
                  </a:rPr>
                  <a:t>_</a:t>
                </a:r>
              </a:p>
            </p:txBody>
          </p:sp>
          <p:sp>
            <p:nvSpPr>
              <p:cNvPr id="519197" name="Text Box 29"/>
              <p:cNvSpPr txBox="1">
                <a:spLocks noChangeArrowheads="1"/>
              </p:cNvSpPr>
              <p:nvPr/>
            </p:nvSpPr>
            <p:spPr bwMode="auto">
              <a:xfrm>
                <a:off x="796" y="2558"/>
                <a:ext cx="29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d</a:t>
                </a:r>
                <a:endParaRPr kumimoji="1" lang="en-US" altLang="zh-CN" sz="2400" b="1">
                  <a:latin typeface="Times New Roman" panose="02020603050405020304" pitchFamily="18" charset="0"/>
                </a:endParaRPr>
              </a:p>
            </p:txBody>
          </p:sp>
          <p:sp>
            <p:nvSpPr>
              <p:cNvPr id="519198" name="Line 30"/>
              <p:cNvSpPr>
                <a:spLocks noChangeShapeType="1"/>
              </p:cNvSpPr>
              <p:nvPr/>
            </p:nvSpPr>
            <p:spPr bwMode="auto">
              <a:xfrm>
                <a:off x="1814" y="2796"/>
                <a:ext cx="56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199" name="Text Box 31"/>
              <p:cNvSpPr txBox="1">
                <a:spLocks noChangeArrowheads="1"/>
              </p:cNvSpPr>
              <p:nvPr/>
            </p:nvSpPr>
            <p:spPr bwMode="auto">
              <a:xfrm>
                <a:off x="796" y="2558"/>
                <a:ext cx="29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d</a:t>
                </a:r>
                <a:endParaRPr kumimoji="1" lang="en-US" altLang="zh-CN" sz="2400" b="1">
                  <a:latin typeface="Times New Roman" panose="02020603050405020304" pitchFamily="18" charset="0"/>
                </a:endParaRPr>
              </a:p>
            </p:txBody>
          </p:sp>
          <p:sp>
            <p:nvSpPr>
              <p:cNvPr id="519200" name="Text Box 32"/>
              <p:cNvSpPr txBox="1">
                <a:spLocks noChangeArrowheads="1"/>
              </p:cNvSpPr>
              <p:nvPr/>
            </p:nvSpPr>
            <p:spPr bwMode="auto">
              <a:xfrm>
                <a:off x="370" y="2846"/>
                <a:ext cx="29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dirty="0">
                    <a:latin typeface="Times New Roman" panose="02020603050405020304" pitchFamily="18" charset="0"/>
                  </a:rPr>
                  <a:t>u</a:t>
                </a:r>
                <a:r>
                  <a:rPr kumimoji="1" lang="en-US" altLang="zh-CN" sz="2400" b="1" baseline="-25000" dirty="0">
                    <a:latin typeface="Times New Roman" panose="02020603050405020304" pitchFamily="18" charset="0"/>
                  </a:rPr>
                  <a:t>p</a:t>
                </a:r>
                <a:endParaRPr kumimoji="1" lang="en-US" altLang="zh-CN" sz="2400" b="1" dirty="0">
                  <a:latin typeface="Times New Roman" panose="02020603050405020304" pitchFamily="18" charset="0"/>
                </a:endParaRPr>
              </a:p>
            </p:txBody>
          </p:sp>
          <p:sp>
            <p:nvSpPr>
              <p:cNvPr id="519201" name="Text Box 33"/>
              <p:cNvSpPr txBox="1">
                <a:spLocks noChangeArrowheads="1"/>
              </p:cNvSpPr>
              <p:nvPr/>
            </p:nvSpPr>
            <p:spPr bwMode="auto">
              <a:xfrm>
                <a:off x="406" y="2354"/>
                <a:ext cx="29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dirty="0">
                    <a:latin typeface="Times New Roman" panose="02020603050405020304" pitchFamily="18" charset="0"/>
                  </a:rPr>
                  <a:t>u</a:t>
                </a:r>
                <a:r>
                  <a:rPr lang="en-US" altLang="zh-CN" sz="2400" b="1" i="1" baseline="-25000" dirty="0">
                    <a:latin typeface="黑体" panose="02010609060101010101" pitchFamily="49" charset="-122"/>
                    <a:ea typeface="黑体" panose="02010609060101010101" pitchFamily="49" charset="-122"/>
                  </a:rPr>
                  <a:t>n</a:t>
                </a:r>
                <a:endParaRPr kumimoji="1" lang="en-US" altLang="zh-CN" sz="2400" baseline="-25000" dirty="0">
                  <a:latin typeface="黑体" panose="02010609060101010101" pitchFamily="49" charset="-122"/>
                  <a:ea typeface="黑体" panose="02010609060101010101" pitchFamily="49" charset="-122"/>
                </a:endParaRPr>
              </a:p>
            </p:txBody>
          </p:sp>
          <p:sp>
            <p:nvSpPr>
              <p:cNvPr id="519202" name="Text Box 34"/>
              <p:cNvSpPr txBox="1">
                <a:spLocks noChangeArrowheads="1"/>
              </p:cNvSpPr>
              <p:nvPr/>
            </p:nvSpPr>
            <p:spPr bwMode="auto">
              <a:xfrm>
                <a:off x="2248" y="2798"/>
                <a:ext cx="2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o</a:t>
                </a:r>
                <a:endParaRPr kumimoji="1" lang="en-US" altLang="zh-CN" sz="2400" b="1">
                  <a:latin typeface="Times New Roman" panose="02020603050405020304" pitchFamily="18" charset="0"/>
                </a:endParaRPr>
              </a:p>
            </p:txBody>
          </p:sp>
          <p:sp>
            <p:nvSpPr>
              <p:cNvPr id="519203" name="Text Box 35"/>
              <p:cNvSpPr txBox="1">
                <a:spLocks noChangeArrowheads="1"/>
              </p:cNvSpPr>
              <p:nvPr/>
            </p:nvSpPr>
            <p:spPr bwMode="auto">
              <a:xfrm>
                <a:off x="1216" y="2294"/>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anose="02020603050405020304" pitchFamily="18" charset="0"/>
                  </a:rPr>
                  <a:t>_</a:t>
                </a:r>
              </a:p>
            </p:txBody>
          </p:sp>
          <p:sp>
            <p:nvSpPr>
              <p:cNvPr id="519204" name="Text Box 36"/>
              <p:cNvSpPr txBox="1">
                <a:spLocks noChangeArrowheads="1"/>
              </p:cNvSpPr>
              <p:nvPr/>
            </p:nvSpPr>
            <p:spPr bwMode="auto">
              <a:xfrm>
                <a:off x="1204" y="2882"/>
                <a:ext cx="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latin typeface="Times New Roman" panose="02020603050405020304" pitchFamily="18" charset="0"/>
                  </a:rPr>
                  <a:t>+</a:t>
                </a:r>
              </a:p>
            </p:txBody>
          </p:sp>
          <p:sp>
            <p:nvSpPr>
              <p:cNvPr id="519205" name="AutoShape 37"/>
              <p:cNvSpPr>
                <a:spLocks noChangeArrowheads="1"/>
              </p:cNvSpPr>
              <p:nvPr/>
            </p:nvSpPr>
            <p:spPr bwMode="auto">
              <a:xfrm rot="-16200000">
                <a:off x="1478" y="2484"/>
                <a:ext cx="144" cy="132"/>
              </a:xfrm>
              <a:prstGeom prst="triangle">
                <a:avLst>
                  <a:gd name="adj" fmla="val 56245"/>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06" name="Text Box 38"/>
              <p:cNvSpPr txBox="1">
                <a:spLocks noChangeArrowheads="1"/>
              </p:cNvSpPr>
              <p:nvPr/>
            </p:nvSpPr>
            <p:spPr bwMode="auto">
              <a:xfrm>
                <a:off x="1552" y="2366"/>
                <a:ext cx="27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Times New Roman" panose="02020603050405020304" pitchFamily="18" charset="0"/>
                    <a:sym typeface="Symbol" panose="05050102010706020507" pitchFamily="18" charset="2"/>
                  </a:rPr>
                  <a:t></a:t>
                </a:r>
                <a:endParaRPr kumimoji="1" lang="en-US" altLang="zh-CN" sz="2400" b="1">
                  <a:latin typeface="Times New Roman" panose="02020603050405020304" pitchFamily="18" charset="0"/>
                </a:endParaRPr>
              </a:p>
            </p:txBody>
          </p:sp>
          <p:sp>
            <p:nvSpPr>
              <p:cNvPr id="519207" name="Text Box 39"/>
              <p:cNvSpPr txBox="1">
                <a:spLocks noChangeArrowheads="1"/>
              </p:cNvSpPr>
              <p:nvPr/>
            </p:nvSpPr>
            <p:spPr bwMode="auto">
              <a:xfrm>
                <a:off x="1612" y="2642"/>
                <a:ext cx="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anose="02020603050405020304" pitchFamily="18" charset="0"/>
                  </a:rPr>
                  <a:t>+</a:t>
                </a:r>
              </a:p>
            </p:txBody>
          </p:sp>
          <p:sp>
            <p:nvSpPr>
              <p:cNvPr id="519208" name="Oval 40"/>
              <p:cNvSpPr>
                <a:spLocks noChangeArrowheads="1"/>
              </p:cNvSpPr>
              <p:nvPr/>
            </p:nvSpPr>
            <p:spPr bwMode="auto">
              <a:xfrm>
                <a:off x="2360" y="2760"/>
                <a:ext cx="68" cy="68"/>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09" name="Oval 41"/>
              <p:cNvSpPr>
                <a:spLocks noChangeArrowheads="1"/>
              </p:cNvSpPr>
              <p:nvPr/>
            </p:nvSpPr>
            <p:spPr bwMode="auto">
              <a:xfrm>
                <a:off x="656" y="2484"/>
                <a:ext cx="68" cy="68"/>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10" name="Oval 42"/>
              <p:cNvSpPr>
                <a:spLocks noChangeArrowheads="1"/>
              </p:cNvSpPr>
              <p:nvPr/>
            </p:nvSpPr>
            <p:spPr bwMode="auto">
              <a:xfrm>
                <a:off x="656" y="3000"/>
                <a:ext cx="68" cy="68"/>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11" name="Line 43"/>
              <p:cNvSpPr>
                <a:spLocks noChangeShapeType="1"/>
              </p:cNvSpPr>
              <p:nvPr/>
            </p:nvSpPr>
            <p:spPr bwMode="auto">
              <a:xfrm>
                <a:off x="770" y="2400"/>
                <a:ext cx="324"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12" name="Text Box 44"/>
              <p:cNvSpPr txBox="1">
                <a:spLocks noChangeArrowheads="1"/>
              </p:cNvSpPr>
              <p:nvPr/>
            </p:nvSpPr>
            <p:spPr bwMode="auto">
              <a:xfrm>
                <a:off x="794" y="2088"/>
                <a:ext cx="33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i="1" dirty="0" err="1">
                    <a:latin typeface="Times New Roman" panose="02020603050405020304" pitchFamily="18" charset="0"/>
                  </a:rPr>
                  <a:t>i</a:t>
                </a:r>
                <a:r>
                  <a:rPr kumimoji="1" lang="en-US" altLang="zh-CN" sz="2400" b="1" baseline="-25000" dirty="0" err="1">
                    <a:latin typeface="Times New Roman" panose="02020603050405020304" pitchFamily="18" charset="0"/>
                  </a:rPr>
                  <a:t>p</a:t>
                </a:r>
                <a:endParaRPr kumimoji="1" lang="en-US" altLang="zh-CN" sz="2400" b="1" dirty="0">
                  <a:latin typeface="Times New Roman" panose="02020603050405020304" pitchFamily="18" charset="0"/>
                </a:endParaRPr>
              </a:p>
            </p:txBody>
          </p:sp>
          <p:sp>
            <p:nvSpPr>
              <p:cNvPr id="519213" name="Line 45"/>
              <p:cNvSpPr>
                <a:spLocks noChangeShapeType="1"/>
              </p:cNvSpPr>
              <p:nvPr/>
            </p:nvSpPr>
            <p:spPr bwMode="auto">
              <a:xfrm>
                <a:off x="770" y="3132"/>
                <a:ext cx="324"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14" name="Text Box 46"/>
              <p:cNvSpPr txBox="1">
                <a:spLocks noChangeArrowheads="1"/>
              </p:cNvSpPr>
              <p:nvPr/>
            </p:nvSpPr>
            <p:spPr bwMode="auto">
              <a:xfrm>
                <a:off x="797" y="3072"/>
                <a:ext cx="33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i="1" dirty="0">
                    <a:latin typeface="Times New Roman" panose="02020603050405020304" pitchFamily="18" charset="0"/>
                  </a:rPr>
                  <a:t>i</a:t>
                </a:r>
                <a:r>
                  <a:rPr kumimoji="1" lang="en-US" altLang="zh-CN" sz="2400" baseline="-25000" dirty="0">
                    <a:latin typeface="黑体" panose="02010609060101010101" pitchFamily="49" charset="-122"/>
                    <a:ea typeface="黑体" panose="02010609060101010101" pitchFamily="49" charset="-122"/>
                  </a:rPr>
                  <a:t>n</a:t>
                </a:r>
                <a:endParaRPr kumimoji="1" lang="en-US" altLang="zh-CN" sz="2400" dirty="0">
                  <a:latin typeface="黑体" panose="02010609060101010101" pitchFamily="49" charset="-122"/>
                  <a:ea typeface="黑体" panose="02010609060101010101" pitchFamily="49" charset="-122"/>
                </a:endParaRPr>
              </a:p>
            </p:txBody>
          </p:sp>
          <p:sp>
            <p:nvSpPr>
              <p:cNvPr id="519215" name="Line 47"/>
              <p:cNvSpPr>
                <a:spLocks noChangeShapeType="1"/>
              </p:cNvSpPr>
              <p:nvPr/>
            </p:nvSpPr>
            <p:spPr bwMode="auto">
              <a:xfrm>
                <a:off x="686" y="3360"/>
                <a:ext cx="1704"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16" name="Oval 48"/>
              <p:cNvSpPr>
                <a:spLocks noChangeArrowheads="1"/>
              </p:cNvSpPr>
              <p:nvPr/>
            </p:nvSpPr>
            <p:spPr bwMode="auto">
              <a:xfrm>
                <a:off x="650" y="3342"/>
                <a:ext cx="47" cy="47"/>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17" name="Oval 49"/>
              <p:cNvSpPr>
                <a:spLocks noChangeArrowheads="1"/>
              </p:cNvSpPr>
              <p:nvPr/>
            </p:nvSpPr>
            <p:spPr bwMode="auto">
              <a:xfrm>
                <a:off x="2390" y="3342"/>
                <a:ext cx="47" cy="47"/>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18" name="Line 50"/>
              <p:cNvSpPr>
                <a:spLocks noChangeShapeType="1"/>
              </p:cNvSpPr>
              <p:nvPr/>
            </p:nvSpPr>
            <p:spPr bwMode="auto">
              <a:xfrm>
                <a:off x="1346" y="3480"/>
                <a:ext cx="261"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19219" name="Line 51"/>
              <p:cNvSpPr>
                <a:spLocks noChangeShapeType="1"/>
              </p:cNvSpPr>
              <p:nvPr/>
            </p:nvSpPr>
            <p:spPr bwMode="auto">
              <a:xfrm>
                <a:off x="1404" y="3539"/>
                <a:ext cx="14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19220" name="Line 52"/>
              <p:cNvSpPr>
                <a:spLocks noChangeShapeType="1"/>
              </p:cNvSpPr>
              <p:nvPr/>
            </p:nvSpPr>
            <p:spPr bwMode="auto">
              <a:xfrm>
                <a:off x="1428" y="3600"/>
                <a:ext cx="86"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19221" name="Line 53"/>
              <p:cNvSpPr>
                <a:spLocks noChangeShapeType="1"/>
              </p:cNvSpPr>
              <p:nvPr/>
            </p:nvSpPr>
            <p:spPr bwMode="auto">
              <a:xfrm>
                <a:off x="1466" y="3360"/>
                <a:ext cx="0" cy="12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9222" name="Oval 54"/>
              <p:cNvSpPr>
                <a:spLocks noChangeArrowheads="1"/>
              </p:cNvSpPr>
              <p:nvPr/>
            </p:nvSpPr>
            <p:spPr bwMode="auto">
              <a:xfrm>
                <a:off x="1456" y="3344"/>
                <a:ext cx="34" cy="34"/>
              </a:xfrm>
              <a:prstGeom prst="ellipse">
                <a:avLst/>
              </a:prstGeom>
              <a:solidFill>
                <a:schemeClr val="tx1"/>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56" name="Rectangle 2"/>
          <p:cNvSpPr txBox="1">
            <a:spLocks noChangeArrowheads="1"/>
          </p:cNvSpPr>
          <p:nvPr/>
        </p:nvSpPr>
        <p:spPr bwMode="auto">
          <a:xfrm>
            <a:off x="257175" y="171450"/>
            <a:ext cx="8534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3200" kern="1200">
                <a:solidFill>
                  <a:schemeClr val="tx2"/>
                </a:solidFill>
                <a:latin typeface="+mj-lt"/>
                <a:ea typeface="+mj-ea"/>
                <a:cs typeface="+mj-cs"/>
              </a:defRPr>
            </a:lvl1pPr>
            <a:lvl2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2pPr>
            <a:lvl3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3pPr>
            <a:lvl4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4pPr>
            <a:lvl5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5pPr>
            <a:lvl6pPr marL="4572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6pPr>
            <a:lvl7pPr marL="9144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7pPr>
            <a:lvl8pPr marL="13716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8pPr>
            <a:lvl9pPr marL="18288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9pPr>
          </a:lstStyle>
          <a:p>
            <a:pPr eaLnBrk="1" hangingPunct="1">
              <a:defRPr/>
            </a:pPr>
            <a:r>
              <a:rPr lang="en-US" altLang="zh-CN">
                <a:solidFill>
                  <a:schemeClr val="tx1"/>
                </a:solidFill>
                <a:effectLst>
                  <a:outerShdw blurRad="38100" dist="38100" dir="2700000" algn="tl">
                    <a:srgbClr val="C0C0C0"/>
                  </a:outerShdw>
                </a:effectLst>
                <a:ea typeface="隶书" panose="02010509060101010101" pitchFamily="49" charset="-122"/>
              </a:rPr>
              <a:t>5.2 </a:t>
            </a:r>
            <a:r>
              <a:rPr lang="zh-CN" altLang="en-US">
                <a:solidFill>
                  <a:schemeClr val="tx1"/>
                </a:solidFill>
                <a:effectLst>
                  <a:outerShdw blurRad="38100" dist="38100" dir="2700000" algn="tl">
                    <a:srgbClr val="C0C0C0"/>
                  </a:outerShdw>
                </a:effectLst>
                <a:ea typeface="隶书" panose="02010509060101010101" pitchFamily="49" charset="-122"/>
              </a:rPr>
              <a:t>理想运放 </a:t>
            </a:r>
            <a:r>
              <a:rPr lang="en-US" altLang="zh-CN">
                <a:solidFill>
                  <a:schemeClr val="tx1"/>
                </a:solidFill>
                <a:effectLst>
                  <a:outerShdw blurRad="38100" dist="38100" dir="2700000" algn="tl">
                    <a:srgbClr val="C0C0C0"/>
                  </a:outerShdw>
                </a:effectLst>
                <a:ea typeface="隶书" panose="02010509060101010101" pitchFamily="49" charset="-122"/>
              </a:rPr>
              <a:t>ideal operational amplifiers</a:t>
            </a:r>
            <a:endParaRPr lang="en-US" altLang="zh-CN" dirty="0">
              <a:solidFill>
                <a:schemeClr val="tx1"/>
              </a:solidFill>
              <a:effectLst>
                <a:outerShdw blurRad="38100" dist="38100" dir="2700000" algn="tl">
                  <a:srgbClr val="C0C0C0"/>
                </a:outerShdw>
              </a:effectLst>
              <a:ea typeface="隶书" panose="02010509060101010101" pitchFamily="49" charset="-122"/>
            </a:endParaRPr>
          </a:p>
        </p:txBody>
      </p:sp>
    </p:spTree>
    <p:extLst>
      <p:ext uri="{BB962C8B-B14F-4D97-AF65-F5344CB8AC3E}">
        <p14:creationId xmlns:p14="http://schemas.microsoft.com/office/powerpoint/2010/main" val="24900720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9172"/>
                                        </p:tgtEl>
                                        <p:attrNameLst>
                                          <p:attrName>style.visibility</p:attrName>
                                        </p:attrNameLst>
                                      </p:cBhvr>
                                      <p:to>
                                        <p:strVal val="visible"/>
                                      </p:to>
                                    </p:set>
                                    <p:animEffect transition="in" filter="wipe(left)">
                                      <p:cBhvr>
                                        <p:cTn id="7" dur="500"/>
                                        <p:tgtEl>
                                          <p:spTgt spid="51917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519173"/>
                                        </p:tgtEl>
                                        <p:attrNameLst>
                                          <p:attrName>style.visibility</p:attrName>
                                        </p:attrNameLst>
                                      </p:cBhvr>
                                      <p:to>
                                        <p:strVal val="visible"/>
                                      </p:to>
                                    </p:set>
                                    <p:anim calcmode="lin" valueType="num">
                                      <p:cBhvr>
                                        <p:cTn id="12" dur="500" fill="hold"/>
                                        <p:tgtEl>
                                          <p:spTgt spid="519173"/>
                                        </p:tgtEl>
                                        <p:attrNameLst>
                                          <p:attrName>ppt_x</p:attrName>
                                        </p:attrNameLst>
                                      </p:cBhvr>
                                      <p:tavLst>
                                        <p:tav tm="0">
                                          <p:val>
                                            <p:strVal val="#ppt_x-#ppt_w/2"/>
                                          </p:val>
                                        </p:tav>
                                        <p:tav tm="100000">
                                          <p:val>
                                            <p:strVal val="#ppt_x"/>
                                          </p:val>
                                        </p:tav>
                                      </p:tavLst>
                                    </p:anim>
                                    <p:anim calcmode="lin" valueType="num">
                                      <p:cBhvr>
                                        <p:cTn id="13" dur="500" fill="hold"/>
                                        <p:tgtEl>
                                          <p:spTgt spid="519173"/>
                                        </p:tgtEl>
                                        <p:attrNameLst>
                                          <p:attrName>ppt_y</p:attrName>
                                        </p:attrNameLst>
                                      </p:cBhvr>
                                      <p:tavLst>
                                        <p:tav tm="0">
                                          <p:val>
                                            <p:strVal val="#ppt_y"/>
                                          </p:val>
                                        </p:tav>
                                        <p:tav tm="100000">
                                          <p:val>
                                            <p:strVal val="#ppt_y"/>
                                          </p:val>
                                        </p:tav>
                                      </p:tavLst>
                                    </p:anim>
                                    <p:anim calcmode="lin" valueType="num">
                                      <p:cBhvr>
                                        <p:cTn id="14" dur="500" fill="hold"/>
                                        <p:tgtEl>
                                          <p:spTgt spid="519173"/>
                                        </p:tgtEl>
                                        <p:attrNameLst>
                                          <p:attrName>ppt_w</p:attrName>
                                        </p:attrNameLst>
                                      </p:cBhvr>
                                      <p:tavLst>
                                        <p:tav tm="0">
                                          <p:val>
                                            <p:fltVal val="0"/>
                                          </p:val>
                                        </p:tav>
                                        <p:tav tm="100000">
                                          <p:val>
                                            <p:strVal val="#ppt_w"/>
                                          </p:val>
                                        </p:tav>
                                      </p:tavLst>
                                    </p:anim>
                                    <p:anim calcmode="lin" valueType="num">
                                      <p:cBhvr>
                                        <p:cTn id="15" dur="500" fill="hold"/>
                                        <p:tgtEl>
                                          <p:spTgt spid="519173"/>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19174"/>
                                        </p:tgtEl>
                                        <p:attrNameLst>
                                          <p:attrName>style.visibility</p:attrName>
                                        </p:attrNameLst>
                                      </p:cBhvr>
                                      <p:to>
                                        <p:strVal val="visible"/>
                                      </p:to>
                                    </p:set>
                                    <p:animEffect transition="in" filter="wipe(left)">
                                      <p:cBhvr>
                                        <p:cTn id="20" dur="500"/>
                                        <p:tgtEl>
                                          <p:spTgt spid="51917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19175"/>
                                        </p:tgtEl>
                                        <p:attrNameLst>
                                          <p:attrName>style.visibility</p:attrName>
                                        </p:attrNameLst>
                                      </p:cBhvr>
                                      <p:to>
                                        <p:strVal val="visible"/>
                                      </p:to>
                                    </p:set>
                                    <p:animEffect transition="in" filter="wipe(left)">
                                      <p:cBhvr>
                                        <p:cTn id="25" dur="500"/>
                                        <p:tgtEl>
                                          <p:spTgt spid="519175"/>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519189"/>
                                        </p:tgtEl>
                                        <p:attrNameLst>
                                          <p:attrName>style.visibility</p:attrName>
                                        </p:attrNameLst>
                                      </p:cBhvr>
                                      <p:to>
                                        <p:strVal val="visible"/>
                                      </p:to>
                                    </p:set>
                                    <p:animEffect transition="in" filter="dissolve">
                                      <p:cBhvr>
                                        <p:cTn id="30" dur="500"/>
                                        <p:tgtEl>
                                          <p:spTgt spid="519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2" grpId="0" autoUpdateAnimBg="0"/>
      <p:bldP spid="519173" grpId="0" autoUpdateAnimBg="0"/>
      <p:bldP spid="519174" grpId="0" autoUpdateAnimBg="0"/>
      <p:bldP spid="519175"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0B2F147-4F2D-4416-BD11-25C9F2732488}"/>
              </a:ext>
            </a:extLst>
          </p:cNvPr>
          <p:cNvSpPr>
            <a:spLocks noGrp="1"/>
          </p:cNvSpPr>
          <p:nvPr>
            <p:ph type="dt" sz="half" idx="10"/>
          </p:nvPr>
        </p:nvSpPr>
        <p:spPr/>
        <p:txBody>
          <a:bodyPr/>
          <a:lstStyle/>
          <a:p>
            <a:pPr>
              <a:defRPr/>
            </a:pPr>
            <a:fld id="{D970F756-27B3-495B-A805-E7AC3C5CE3B9}" type="datetime1">
              <a:rPr lang="zh-CN" altLang="en-US" smtClean="0"/>
              <a:pPr>
                <a:defRPr/>
              </a:pPr>
              <a:t>2021/4/1</a:t>
            </a:fld>
            <a:endParaRPr lang="en-US" altLang="zh-CN"/>
          </a:p>
        </p:txBody>
      </p:sp>
      <p:sp>
        <p:nvSpPr>
          <p:cNvPr id="3" name="页脚占位符 2">
            <a:extLst>
              <a:ext uri="{FF2B5EF4-FFF2-40B4-BE49-F238E27FC236}">
                <a16:creationId xmlns:a16="http://schemas.microsoft.com/office/drawing/2014/main" id="{91732C9A-E261-4061-B3EE-F7F0A53FB008}"/>
              </a:ext>
            </a:extLst>
          </p:cNvPr>
          <p:cNvSpPr>
            <a:spLocks noGrp="1"/>
          </p:cNvSpPr>
          <p:nvPr>
            <p:ph type="ftr" sz="quarter" idx="11"/>
          </p:nvPr>
        </p:nvSpPr>
        <p:spPr/>
        <p:txBody>
          <a:bodyPr/>
          <a:lstStyle/>
          <a:p>
            <a:pPr>
              <a:defRPr/>
            </a:pPr>
            <a:r>
              <a:rPr lang="zh-CN" altLang="en-US"/>
              <a:t>电路理论</a:t>
            </a:r>
            <a:endParaRPr lang="en-US" altLang="zh-CN"/>
          </a:p>
        </p:txBody>
      </p:sp>
      <p:sp>
        <p:nvSpPr>
          <p:cNvPr id="4" name="灯片编号占位符 3">
            <a:extLst>
              <a:ext uri="{FF2B5EF4-FFF2-40B4-BE49-F238E27FC236}">
                <a16:creationId xmlns:a16="http://schemas.microsoft.com/office/drawing/2014/main" id="{F0FC2490-5082-4E66-9D76-4E2CFB7451EA}"/>
              </a:ext>
            </a:extLst>
          </p:cNvPr>
          <p:cNvSpPr>
            <a:spLocks noGrp="1"/>
          </p:cNvSpPr>
          <p:nvPr>
            <p:ph type="sldNum" sz="quarter" idx="12"/>
          </p:nvPr>
        </p:nvSpPr>
        <p:spPr/>
        <p:txBody>
          <a:bodyPr/>
          <a:lstStyle/>
          <a:p>
            <a:pPr>
              <a:defRPr/>
            </a:pPr>
            <a:fld id="{FD534FBA-0597-43B6-B0EE-70CE2D337E26}" type="slidenum">
              <a:rPr lang="en-US" altLang="zh-CN" smtClean="0"/>
              <a:pPr>
                <a:defRPr/>
              </a:pPr>
              <a:t>17</a:t>
            </a:fld>
            <a:endParaRPr lang="en-US" altLang="zh-CN"/>
          </a:p>
        </p:txBody>
      </p:sp>
      <p:pic>
        <p:nvPicPr>
          <p:cNvPr id="5" name="图片 4">
            <a:extLst>
              <a:ext uri="{FF2B5EF4-FFF2-40B4-BE49-F238E27FC236}">
                <a16:creationId xmlns:a16="http://schemas.microsoft.com/office/drawing/2014/main" id="{4A0C74FE-6CBC-40AC-8910-980C99299261}"/>
              </a:ext>
            </a:extLst>
          </p:cNvPr>
          <p:cNvPicPr>
            <a:picLocks noChangeAspect="1"/>
          </p:cNvPicPr>
          <p:nvPr/>
        </p:nvPicPr>
        <p:blipFill>
          <a:blip r:embed="rId2"/>
          <a:stretch>
            <a:fillRect/>
          </a:stretch>
        </p:blipFill>
        <p:spPr>
          <a:xfrm>
            <a:off x="107504" y="1124744"/>
            <a:ext cx="9081648" cy="2918916"/>
          </a:xfrm>
          <a:prstGeom prst="rect">
            <a:avLst/>
          </a:prstGeom>
        </p:spPr>
      </p:pic>
      <p:sp>
        <p:nvSpPr>
          <p:cNvPr id="6" name="文本框 5">
            <a:extLst>
              <a:ext uri="{FF2B5EF4-FFF2-40B4-BE49-F238E27FC236}">
                <a16:creationId xmlns:a16="http://schemas.microsoft.com/office/drawing/2014/main" id="{0DF65032-88E8-4CD8-8C4F-60B24096042D}"/>
              </a:ext>
            </a:extLst>
          </p:cNvPr>
          <p:cNvSpPr txBox="1"/>
          <p:nvPr/>
        </p:nvSpPr>
        <p:spPr>
          <a:xfrm>
            <a:off x="1115616" y="4437112"/>
            <a:ext cx="4288353" cy="1569660"/>
          </a:xfrm>
          <a:prstGeom prst="rect">
            <a:avLst/>
          </a:prstGeom>
          <a:noFill/>
        </p:spPr>
        <p:txBody>
          <a:bodyPr wrap="none" rtlCol="0">
            <a:spAutoFit/>
          </a:bodyPr>
          <a:lstStyle/>
          <a:p>
            <a:r>
              <a:rPr lang="zh-CN" altLang="en-US" sz="3200" dirty="0"/>
              <a:t>理想运算放大器特性：</a:t>
            </a:r>
            <a:endParaRPr lang="en-US" altLang="zh-CN" sz="3200" dirty="0"/>
          </a:p>
          <a:p>
            <a:pPr marL="457200" indent="-457200">
              <a:buFont typeface="Wingdings" panose="05000000000000000000" pitchFamily="2" charset="2"/>
              <a:buChar char="p"/>
            </a:pPr>
            <a:r>
              <a:rPr lang="zh-CN" altLang="en-US" sz="3200" dirty="0"/>
              <a:t>虚短</a:t>
            </a:r>
            <a:endParaRPr lang="en-US" altLang="zh-CN" sz="3200" dirty="0"/>
          </a:p>
          <a:p>
            <a:pPr marL="457200" indent="-457200">
              <a:buFont typeface="Wingdings" panose="05000000000000000000" pitchFamily="2" charset="2"/>
              <a:buChar char="p"/>
            </a:pPr>
            <a:r>
              <a:rPr lang="zh-CN" altLang="en-US" sz="3200" dirty="0"/>
              <a:t>虚断</a:t>
            </a:r>
          </a:p>
        </p:txBody>
      </p:sp>
    </p:spTree>
    <p:extLst>
      <p:ext uri="{BB962C8B-B14F-4D97-AF65-F5344CB8AC3E}">
        <p14:creationId xmlns:p14="http://schemas.microsoft.com/office/powerpoint/2010/main" val="1351740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日期占位符 1"/>
          <p:cNvSpPr>
            <a:spLocks noGrp="1"/>
          </p:cNvSpPr>
          <p:nvPr>
            <p:ph type="dt" sz="quarter" idx="10"/>
          </p:nvPr>
        </p:nvSpPr>
        <p:spPr/>
        <p:txBody>
          <a:bodyPr/>
          <a:lstStyle/>
          <a:p>
            <a:pPr>
              <a:defRPr/>
            </a:pPr>
            <a:fld id="{600F286F-63F8-45B0-9A9F-00E0326360C3}" type="datetime1">
              <a:rPr lang="zh-CN" altLang="en-US"/>
              <a:pPr>
                <a:defRPr/>
              </a:pPr>
              <a:t>2021/4/1</a:t>
            </a:fld>
            <a:endParaRPr lang="en-US" altLang="zh-CN"/>
          </a:p>
        </p:txBody>
      </p:sp>
      <p:sp>
        <p:nvSpPr>
          <p:cNvPr id="31" name="页脚占位符 2"/>
          <p:cNvSpPr>
            <a:spLocks noGrp="1"/>
          </p:cNvSpPr>
          <p:nvPr>
            <p:ph type="ftr" sz="quarter" idx="11"/>
          </p:nvPr>
        </p:nvSpPr>
        <p:spPr/>
        <p:txBody>
          <a:bodyPr/>
          <a:lstStyle/>
          <a:p>
            <a:pPr>
              <a:defRPr/>
            </a:pPr>
            <a:r>
              <a:rPr lang="zh-CN" altLang="en-US"/>
              <a:t>电路理论</a:t>
            </a:r>
            <a:endParaRPr lang="en-US" altLang="zh-CN"/>
          </a:p>
        </p:txBody>
      </p:sp>
      <p:sp>
        <p:nvSpPr>
          <p:cNvPr id="32" name="灯片编号占位符 3"/>
          <p:cNvSpPr>
            <a:spLocks noGrp="1"/>
          </p:cNvSpPr>
          <p:nvPr>
            <p:ph type="sldNum" sz="quarter" idx="12"/>
          </p:nvPr>
        </p:nvSpPr>
        <p:spPr/>
        <p:txBody>
          <a:bodyPr/>
          <a:lstStyle/>
          <a:p>
            <a:pPr>
              <a:defRPr/>
            </a:pPr>
            <a:fld id="{2ACEC1F0-2F1C-446D-BD8A-42CABE65A74D}" type="slidenum">
              <a:rPr lang="en-US" altLang="zh-CN"/>
              <a:pPr>
                <a:defRPr/>
              </a:pPr>
              <a:t>18</a:t>
            </a:fld>
            <a:endParaRPr lang="en-US" altLang="zh-CN"/>
          </a:p>
        </p:txBody>
      </p:sp>
      <p:sp>
        <p:nvSpPr>
          <p:cNvPr id="231426" name="Rectangle 2"/>
          <p:cNvSpPr>
            <a:spLocks noGrp="1" noChangeArrowheads="1"/>
          </p:cNvSpPr>
          <p:nvPr>
            <p:ph type="title" idx="4294967295"/>
          </p:nvPr>
        </p:nvSpPr>
        <p:spPr>
          <a:xfrm>
            <a:off x="395288" y="158750"/>
            <a:ext cx="8534400" cy="533400"/>
          </a:xfrm>
        </p:spPr>
        <p:txBody>
          <a:bodyPr/>
          <a:lstStyle/>
          <a:p>
            <a:pPr eaLnBrk="1" hangingPunct="1">
              <a:defRPr/>
            </a:pPr>
            <a:r>
              <a:rPr lang="en-US" altLang="zh-CN" dirty="0">
                <a:solidFill>
                  <a:schemeClr val="tx1"/>
                </a:solidFill>
                <a:effectLst>
                  <a:outerShdw blurRad="38100" dist="38100" dir="2700000" algn="tl">
                    <a:srgbClr val="C0C0C0"/>
                  </a:outerShdw>
                </a:effectLst>
                <a:ea typeface="隶书" panose="02010509060101010101" pitchFamily="49" charset="-122"/>
              </a:rPr>
              <a:t>5.2 </a:t>
            </a:r>
            <a:r>
              <a:rPr lang="zh-CN" altLang="en-US" dirty="0">
                <a:solidFill>
                  <a:schemeClr val="tx1"/>
                </a:solidFill>
                <a:effectLst>
                  <a:outerShdw blurRad="38100" dist="38100" dir="2700000" algn="tl">
                    <a:srgbClr val="C0C0C0"/>
                  </a:outerShdw>
                </a:effectLst>
                <a:ea typeface="隶书" panose="02010509060101010101" pitchFamily="49" charset="-122"/>
              </a:rPr>
              <a:t>理想运放 </a:t>
            </a:r>
            <a:r>
              <a:rPr lang="en-US" altLang="zh-CN" dirty="0">
                <a:solidFill>
                  <a:schemeClr val="tx1"/>
                </a:solidFill>
                <a:effectLst>
                  <a:outerShdw blurRad="38100" dist="38100" dir="2700000" algn="tl">
                    <a:srgbClr val="C0C0C0"/>
                  </a:outerShdw>
                </a:effectLst>
                <a:ea typeface="隶书" panose="02010509060101010101" pitchFamily="49" charset="-122"/>
              </a:rPr>
              <a:t>ideal operational amplifiers</a:t>
            </a:r>
          </a:p>
        </p:txBody>
      </p:sp>
      <p:grpSp>
        <p:nvGrpSpPr>
          <p:cNvPr id="231438" name="Group 14"/>
          <p:cNvGrpSpPr>
            <a:grpSpLocks/>
          </p:cNvGrpSpPr>
          <p:nvPr/>
        </p:nvGrpSpPr>
        <p:grpSpPr bwMode="auto">
          <a:xfrm>
            <a:off x="5334000" y="1080616"/>
            <a:ext cx="3657600" cy="2286000"/>
            <a:chOff x="432" y="912"/>
            <a:chExt cx="2344" cy="1615"/>
          </a:xfrm>
        </p:grpSpPr>
        <p:graphicFrame>
          <p:nvGraphicFramePr>
            <p:cNvPr id="14360" name="Object 15"/>
            <p:cNvGraphicFramePr>
              <a:graphicFrameLocks noChangeAspect="1"/>
            </p:cNvGraphicFramePr>
            <p:nvPr/>
          </p:nvGraphicFramePr>
          <p:xfrm>
            <a:off x="432" y="912"/>
            <a:ext cx="1741" cy="1615"/>
          </p:xfrm>
          <a:graphic>
            <a:graphicData uri="http://schemas.openxmlformats.org/presentationml/2006/ole">
              <mc:AlternateContent xmlns:mc="http://schemas.openxmlformats.org/markup-compatibility/2006">
                <mc:Choice xmlns:v="urn:schemas-microsoft-com:vml" Requires="v">
                  <p:oleObj spid="_x0000_s14812" name="Visio" r:id="rId3" imgW="1410570" imgH="1311453" progId="Visio.Drawing.11">
                    <p:embed/>
                  </p:oleObj>
                </mc:Choice>
                <mc:Fallback>
                  <p:oleObj name="Visio" r:id="rId3" imgW="1410570" imgH="1311453" progId="Visio.Drawing.11">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 y="912"/>
                          <a:ext cx="1741" cy="1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4361" name="Group 16"/>
            <p:cNvGrpSpPr>
              <a:grpSpLocks/>
            </p:cNvGrpSpPr>
            <p:nvPr/>
          </p:nvGrpSpPr>
          <p:grpSpPr bwMode="auto">
            <a:xfrm>
              <a:off x="2104" y="1833"/>
              <a:ext cx="672" cy="591"/>
              <a:chOff x="2104" y="1833"/>
              <a:chExt cx="672" cy="591"/>
            </a:xfrm>
          </p:grpSpPr>
          <p:graphicFrame>
            <p:nvGraphicFramePr>
              <p:cNvPr id="14362" name="Object 17"/>
              <p:cNvGraphicFramePr>
                <a:graphicFrameLocks noChangeAspect="1"/>
              </p:cNvGraphicFramePr>
              <p:nvPr/>
            </p:nvGraphicFramePr>
            <p:xfrm>
              <a:off x="2104" y="1833"/>
              <a:ext cx="672" cy="591"/>
            </p:xfrm>
            <a:graphic>
              <a:graphicData uri="http://schemas.openxmlformats.org/presentationml/2006/ole">
                <mc:AlternateContent xmlns:mc="http://schemas.openxmlformats.org/markup-compatibility/2006">
                  <mc:Choice xmlns:v="urn:schemas-microsoft-com:vml" Requires="v">
                    <p:oleObj spid="_x0000_s14813" name="Flash Movie" r:id="rId5" imgW="799560" imgH="703440" progId="Flash.Movie">
                      <p:embed/>
                    </p:oleObj>
                  </mc:Choice>
                  <mc:Fallback>
                    <p:oleObj name="Flash Movie" r:id="rId5" imgW="799560" imgH="703440" progId="Flash.Movie">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4" y="1833"/>
                            <a:ext cx="672" cy="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363" name="Line 18"/>
              <p:cNvSpPr>
                <a:spLocks noChangeShapeType="1"/>
              </p:cNvSpPr>
              <p:nvPr/>
            </p:nvSpPr>
            <p:spPr bwMode="auto">
              <a:xfrm flipV="1">
                <a:off x="2448" y="1872"/>
                <a:ext cx="0" cy="9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231443" name="Rectangle 19"/>
          <p:cNvSpPr>
            <a:spLocks noChangeArrowheads="1"/>
          </p:cNvSpPr>
          <p:nvPr/>
        </p:nvSpPr>
        <p:spPr bwMode="auto">
          <a:xfrm>
            <a:off x="381000" y="764704"/>
            <a:ext cx="4019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zh-CN" altLang="en-US">
                <a:solidFill>
                  <a:srgbClr val="FF0000"/>
                </a:solidFill>
                <a:ea typeface="隶书" panose="02010509060101010101" pitchFamily="49" charset="-122"/>
              </a:rPr>
              <a:t>再求</a:t>
            </a:r>
            <a:r>
              <a:rPr lang="zh-CN" altLang="en-US" i="1">
                <a:solidFill>
                  <a:srgbClr val="FF0000"/>
                </a:solidFill>
                <a:ea typeface="隶书" panose="02010509060101010101" pitchFamily="49" charset="-122"/>
              </a:rPr>
              <a:t> </a:t>
            </a:r>
            <a:r>
              <a:rPr lang="en-US" altLang="zh-CN" i="1">
                <a:solidFill>
                  <a:srgbClr val="FF0000"/>
                </a:solidFill>
                <a:ea typeface="隶书" panose="02010509060101010101" pitchFamily="49" charset="-122"/>
              </a:rPr>
              <a:t>u</a:t>
            </a:r>
            <a:r>
              <a:rPr lang="en-US" altLang="zh-CN" baseline="-25000">
                <a:solidFill>
                  <a:srgbClr val="FF0000"/>
                </a:solidFill>
                <a:ea typeface="隶书" panose="02010509060101010101" pitchFamily="49" charset="-122"/>
              </a:rPr>
              <a:t>o   </a:t>
            </a:r>
            <a:r>
              <a:rPr lang="zh-CN" altLang="en-US">
                <a:solidFill>
                  <a:srgbClr val="FF0000"/>
                </a:solidFill>
                <a:ea typeface="隶书" panose="02010509060101010101" pitchFamily="49" charset="-122"/>
              </a:rPr>
              <a:t>，运放视为理想的。</a:t>
            </a:r>
          </a:p>
        </p:txBody>
      </p:sp>
      <p:sp>
        <p:nvSpPr>
          <p:cNvPr id="231444" name="Rectangle 20"/>
          <p:cNvSpPr>
            <a:spLocks noChangeArrowheads="1"/>
          </p:cNvSpPr>
          <p:nvPr/>
        </p:nvSpPr>
        <p:spPr bwMode="auto">
          <a:xfrm>
            <a:off x="444500" y="3849700"/>
            <a:ext cx="5514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zh-CN" altLang="en-US" dirty="0">
                <a:solidFill>
                  <a:schemeClr val="hlink"/>
                </a:solidFill>
                <a:ea typeface="隶书" panose="02010509060101010101" pitchFamily="49" charset="-122"/>
              </a:rPr>
              <a:t>反相放大器 </a:t>
            </a:r>
            <a:r>
              <a:rPr lang="en-US" altLang="zh-CN" dirty="0">
                <a:solidFill>
                  <a:schemeClr val="hlink"/>
                </a:solidFill>
                <a:ea typeface="隶书" panose="02010509060101010101" pitchFamily="49" charset="-122"/>
              </a:rPr>
              <a:t>Inverting amplifier——VCVS</a:t>
            </a:r>
          </a:p>
        </p:txBody>
      </p:sp>
      <p:graphicFrame>
        <p:nvGraphicFramePr>
          <p:cNvPr id="231445" name="Object 21"/>
          <p:cNvGraphicFramePr>
            <a:graphicFrameLocks noChangeAspect="1"/>
          </p:cNvGraphicFramePr>
          <p:nvPr>
            <p:extLst>
              <p:ext uri="{D42A27DB-BD31-4B8C-83A1-F6EECF244321}">
                <p14:modId xmlns:p14="http://schemas.microsoft.com/office/powerpoint/2010/main" val="431823691"/>
              </p:ext>
            </p:extLst>
          </p:nvPr>
        </p:nvGraphicFramePr>
        <p:xfrm>
          <a:off x="1331913" y="2445866"/>
          <a:ext cx="1441450" cy="868363"/>
        </p:xfrm>
        <a:graphic>
          <a:graphicData uri="http://schemas.openxmlformats.org/presentationml/2006/ole">
            <mc:AlternateContent xmlns:mc="http://schemas.openxmlformats.org/markup-compatibility/2006">
              <mc:Choice xmlns:v="urn:schemas-microsoft-com:vml" Requires="v">
                <p:oleObj spid="_x0000_s14814" name="Equation" r:id="rId7" imgW="628524" imgH="373390" progId="Equation.DSMT4">
                  <p:embed/>
                </p:oleObj>
              </mc:Choice>
              <mc:Fallback>
                <p:oleObj name="Equation" r:id="rId7" imgW="628524" imgH="373390" progId="Equation.DSMT4">
                  <p:embed/>
                  <p:pic>
                    <p:nvPicPr>
                      <p:cNvPr id="0" name="Object 2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2445866"/>
                        <a:ext cx="1441450"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31446" name="Group 22"/>
          <p:cNvGrpSpPr>
            <a:grpSpLocks/>
          </p:cNvGrpSpPr>
          <p:nvPr/>
        </p:nvGrpSpPr>
        <p:grpSpPr bwMode="auto">
          <a:xfrm>
            <a:off x="1143000" y="2453804"/>
            <a:ext cx="2570163" cy="1295400"/>
            <a:chOff x="720" y="2544"/>
            <a:chExt cx="1619" cy="816"/>
          </a:xfrm>
        </p:grpSpPr>
        <p:sp>
          <p:nvSpPr>
            <p:cNvPr id="14358" name="Rectangle 23"/>
            <p:cNvSpPr>
              <a:spLocks noChangeArrowheads="1"/>
            </p:cNvSpPr>
            <p:nvPr/>
          </p:nvSpPr>
          <p:spPr bwMode="auto">
            <a:xfrm>
              <a:off x="720" y="3072"/>
              <a:ext cx="16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en-US" altLang="zh-CN" dirty="0">
                  <a:solidFill>
                    <a:schemeClr val="hlink"/>
                  </a:solidFill>
                  <a:ea typeface="隶书" panose="02010509060101010101" pitchFamily="49" charset="-122"/>
                </a:rPr>
                <a:t>Closed-loop gain </a:t>
              </a:r>
              <a:r>
                <a:rPr lang="en-US" altLang="zh-CN" i="1" dirty="0">
                  <a:solidFill>
                    <a:schemeClr val="hlink"/>
                  </a:solidFill>
                  <a:ea typeface="隶书" panose="02010509060101010101" pitchFamily="49" charset="-122"/>
                </a:rPr>
                <a:t>G</a:t>
              </a:r>
            </a:p>
          </p:txBody>
        </p:sp>
        <p:sp>
          <p:nvSpPr>
            <p:cNvPr id="14359" name="Rectangle 24"/>
            <p:cNvSpPr>
              <a:spLocks noChangeArrowheads="1"/>
            </p:cNvSpPr>
            <p:nvPr/>
          </p:nvSpPr>
          <p:spPr bwMode="auto">
            <a:xfrm>
              <a:off x="1202" y="2544"/>
              <a:ext cx="382" cy="528"/>
            </a:xfrm>
            <a:prstGeom prst="rect">
              <a:avLst/>
            </a:prstGeom>
            <a:noFill/>
            <a:ln w="9525">
              <a:solidFill>
                <a:srgbClr val="FF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algn="ctr" eaLnBrk="1" hangingPunct="1">
                <a:spcBef>
                  <a:spcPct val="50000"/>
                </a:spcBef>
                <a:buFontTx/>
                <a:buNone/>
              </a:pPr>
              <a:endParaRPr lang="zh-CN" altLang="zh-CN">
                <a:solidFill>
                  <a:schemeClr val="hlink"/>
                </a:solidFill>
                <a:ea typeface="隶书" panose="02010509060101010101" pitchFamily="49" charset="-122"/>
              </a:endParaRPr>
            </a:p>
          </p:txBody>
        </p:sp>
      </p:grpSp>
      <p:graphicFrame>
        <p:nvGraphicFramePr>
          <p:cNvPr id="231449" name="Object 25"/>
          <p:cNvGraphicFramePr>
            <a:graphicFrameLocks noChangeAspect="1"/>
          </p:cNvGraphicFramePr>
          <p:nvPr>
            <p:extLst>
              <p:ext uri="{D42A27DB-BD31-4B8C-83A1-F6EECF244321}">
                <p14:modId xmlns:p14="http://schemas.microsoft.com/office/powerpoint/2010/main" val="2854017770"/>
              </p:ext>
            </p:extLst>
          </p:nvPr>
        </p:nvGraphicFramePr>
        <p:xfrm>
          <a:off x="960438" y="1439391"/>
          <a:ext cx="2241550" cy="873125"/>
        </p:xfrm>
        <a:graphic>
          <a:graphicData uri="http://schemas.openxmlformats.org/presentationml/2006/ole">
            <mc:AlternateContent xmlns:mc="http://schemas.openxmlformats.org/markup-compatibility/2006">
              <mc:Choice xmlns:v="urn:schemas-microsoft-com:vml" Requires="v">
                <p:oleObj spid="_x0000_s14815" name="Equation" r:id="rId9" imgW="1108801" imgH="422879" progId="Equation.DSMT4">
                  <p:embed/>
                </p:oleObj>
              </mc:Choice>
              <mc:Fallback>
                <p:oleObj name="Equation" r:id="rId9" imgW="1108801" imgH="422879" progId="Equation.DSMT4">
                  <p:embed/>
                  <p:pic>
                    <p:nvPicPr>
                      <p:cNvPr id="0"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0438" y="1439391"/>
                        <a:ext cx="2241550"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Text Box 7"/>
          <p:cNvSpPr txBox="1">
            <a:spLocks noChangeArrowheads="1"/>
          </p:cNvSpPr>
          <p:nvPr/>
        </p:nvSpPr>
        <p:spPr bwMode="auto">
          <a:xfrm>
            <a:off x="179512" y="4849955"/>
            <a:ext cx="8856984" cy="7956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900113" indent="-900113">
              <a:defRPr>
                <a:solidFill>
                  <a:schemeClr val="tx1"/>
                </a:solidFill>
                <a:latin typeface="Arial" panose="020B0604020202020204" pitchFamily="34" charset="0"/>
                <a:ea typeface="宋体" panose="02010600030101010101" pitchFamily="2" charset="-122"/>
              </a:defRPr>
            </a:lvl1pPr>
            <a:lvl2pPr marL="1079500">
              <a:defRPr>
                <a:solidFill>
                  <a:schemeClr val="tx1"/>
                </a:solidFill>
                <a:latin typeface="Arial" panose="020B0604020202020204" pitchFamily="34" charset="0"/>
                <a:ea typeface="宋体" panose="02010600030101010101" pitchFamily="2" charset="-122"/>
              </a:defRPr>
            </a:lvl2pPr>
            <a:lvl3pPr marL="1258888">
              <a:defRPr>
                <a:solidFill>
                  <a:schemeClr val="tx1"/>
                </a:solidFill>
                <a:latin typeface="Arial" panose="020B0604020202020204" pitchFamily="34" charset="0"/>
                <a:ea typeface="宋体" panose="02010600030101010101" pitchFamily="2" charset="-122"/>
              </a:defRPr>
            </a:lvl3pPr>
            <a:lvl4pPr marL="1438275">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pPr>
            <a:r>
              <a:rPr kumimoji="1" lang="zh-CN" altLang="en-US" sz="2000" b="1" dirty="0">
                <a:latin typeface="Times New Roman" panose="02020603050405020304" pitchFamily="18" charset="0"/>
                <a:sym typeface="Wingdings 2" panose="05020102010507070707" pitchFamily="18" charset="2"/>
              </a:rPr>
              <a:t>（</a:t>
            </a:r>
            <a:r>
              <a:rPr kumimoji="1" lang="en-US" altLang="zh-CN" sz="2000" b="1" dirty="0">
                <a:latin typeface="Times New Roman" panose="02020603050405020304" pitchFamily="18" charset="0"/>
                <a:sym typeface="Wingdings 2" panose="05020102010507070707" pitchFamily="18" charset="2"/>
              </a:rPr>
              <a:t>1</a:t>
            </a:r>
            <a:r>
              <a:rPr kumimoji="1" lang="zh-CN" altLang="en-US" sz="2000" b="1" dirty="0">
                <a:latin typeface="Times New Roman" panose="02020603050405020304" pitchFamily="18" charset="0"/>
                <a:sym typeface="Wingdings 2" panose="05020102010507070707" pitchFamily="18" charset="2"/>
              </a:rPr>
              <a:t>） </a:t>
            </a:r>
            <a:r>
              <a:rPr kumimoji="1" lang="zh-CN" altLang="en-US" sz="2000" b="1" dirty="0">
                <a:latin typeface="Times New Roman" panose="02020603050405020304" pitchFamily="18" charset="0"/>
              </a:rPr>
              <a:t>当 </a:t>
            </a:r>
            <a:r>
              <a:rPr kumimoji="1" lang="en-US" altLang="zh-CN" sz="2000" b="1" i="1" dirty="0">
                <a:latin typeface="Times New Roman" panose="02020603050405020304" pitchFamily="18" charset="0"/>
              </a:rPr>
              <a:t>R</a:t>
            </a:r>
            <a:r>
              <a:rPr kumimoji="1" lang="en-US" altLang="zh-CN" sz="2000" b="1" baseline="-25000" dirty="0">
                <a:latin typeface="Times New Roman" panose="02020603050405020304" pitchFamily="18" charset="0"/>
              </a:rPr>
              <a:t>1 </a:t>
            </a:r>
            <a:r>
              <a:rPr kumimoji="1" lang="zh-CN" altLang="en-US" sz="2000" b="1" dirty="0">
                <a:latin typeface="Times New Roman" panose="02020603050405020304" pitchFamily="18" charset="0"/>
              </a:rPr>
              <a:t>和 </a:t>
            </a:r>
            <a:r>
              <a:rPr kumimoji="1" lang="en-US" altLang="zh-CN" sz="2000" b="1" i="1" dirty="0" err="1">
                <a:latin typeface="Times New Roman" panose="02020603050405020304" pitchFamily="18" charset="0"/>
              </a:rPr>
              <a:t>R</a:t>
            </a:r>
            <a:r>
              <a:rPr kumimoji="1" lang="en-US" altLang="zh-CN" sz="2000" b="1" baseline="-25000" dirty="0" err="1">
                <a:latin typeface="Times New Roman" panose="02020603050405020304" pitchFamily="18" charset="0"/>
              </a:rPr>
              <a:t>f</a:t>
            </a:r>
            <a:r>
              <a:rPr kumimoji="1" lang="en-US" altLang="zh-CN" sz="2000" b="1" baseline="-25000" dirty="0">
                <a:latin typeface="Times New Roman" panose="02020603050405020304" pitchFamily="18" charset="0"/>
              </a:rPr>
              <a:t> </a:t>
            </a:r>
            <a:r>
              <a:rPr kumimoji="1" lang="en-US" altLang="zh-CN" sz="2000" b="1" i="1" baseline="-25000" dirty="0">
                <a:latin typeface="Times New Roman" panose="02020603050405020304" pitchFamily="18" charset="0"/>
              </a:rPr>
              <a:t> </a:t>
            </a:r>
            <a:r>
              <a:rPr kumimoji="1" lang="zh-CN" altLang="en-US" sz="2000" b="1" dirty="0">
                <a:latin typeface="Times New Roman" panose="02020603050405020304" pitchFamily="18" charset="0"/>
              </a:rPr>
              <a:t>确定后，为使 </a:t>
            </a:r>
            <a:r>
              <a:rPr kumimoji="1" lang="en-US" altLang="zh-CN" sz="2000" b="1" i="1" dirty="0" err="1">
                <a:latin typeface="Times New Roman" panose="02020603050405020304" pitchFamily="18" charset="0"/>
              </a:rPr>
              <a:t>u</a:t>
            </a:r>
            <a:r>
              <a:rPr kumimoji="1" lang="en-US" altLang="zh-CN" sz="2000" b="1" baseline="-25000" dirty="0" err="1">
                <a:latin typeface="Times New Roman" panose="02020603050405020304" pitchFamily="18" charset="0"/>
              </a:rPr>
              <a:t>o</a:t>
            </a:r>
            <a:r>
              <a:rPr kumimoji="1" lang="en-US" altLang="zh-CN" sz="2000" b="1" baseline="-25000" dirty="0">
                <a:latin typeface="Times New Roman" panose="02020603050405020304" pitchFamily="18" charset="0"/>
              </a:rPr>
              <a:t> </a:t>
            </a:r>
            <a:r>
              <a:rPr kumimoji="1" lang="zh-CN" altLang="en-US" sz="2000" b="1" dirty="0">
                <a:latin typeface="Times New Roman" panose="02020603050405020304" pitchFamily="18" charset="0"/>
              </a:rPr>
              <a:t>不超过饱和电压（即保证工作在线性区），对</a:t>
            </a:r>
            <a:r>
              <a:rPr kumimoji="1" lang="en-US" altLang="zh-CN" sz="2000" b="1" i="1" dirty="0" err="1">
                <a:latin typeface="Times New Roman" panose="02020603050405020304" pitchFamily="18" charset="0"/>
              </a:rPr>
              <a:t>u</a:t>
            </a:r>
            <a:r>
              <a:rPr kumimoji="1" lang="en-US" altLang="zh-CN" sz="2000" b="1" baseline="-25000" dirty="0" err="1">
                <a:latin typeface="Times New Roman" panose="02020603050405020304" pitchFamily="18" charset="0"/>
              </a:rPr>
              <a:t>i</a:t>
            </a:r>
            <a:r>
              <a:rPr kumimoji="1" lang="zh-CN" altLang="en-US" sz="2000" b="1" dirty="0">
                <a:latin typeface="Times New Roman" panose="02020603050405020304" pitchFamily="18" charset="0"/>
              </a:rPr>
              <a:t>有一定限制。  </a:t>
            </a:r>
          </a:p>
        </p:txBody>
      </p:sp>
      <p:sp>
        <p:nvSpPr>
          <p:cNvPr id="35" name="Text Box 8"/>
          <p:cNvSpPr txBox="1">
            <a:spLocks noChangeArrowheads="1"/>
          </p:cNvSpPr>
          <p:nvPr/>
        </p:nvSpPr>
        <p:spPr bwMode="auto">
          <a:xfrm>
            <a:off x="179512" y="5732267"/>
            <a:ext cx="8555880"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809625" indent="-809625">
              <a:defRPr>
                <a:solidFill>
                  <a:schemeClr val="tx1"/>
                </a:solidFill>
                <a:latin typeface="Arial" panose="020B0604020202020204" pitchFamily="34" charset="0"/>
                <a:ea typeface="宋体" panose="02010600030101010101" pitchFamily="2" charset="-122"/>
              </a:defRPr>
            </a:lvl1pPr>
            <a:lvl2pPr marL="1079500">
              <a:defRPr>
                <a:solidFill>
                  <a:schemeClr val="tx1"/>
                </a:solidFill>
                <a:latin typeface="Arial" panose="020B0604020202020204" pitchFamily="34" charset="0"/>
                <a:ea typeface="宋体" panose="02010600030101010101" pitchFamily="2" charset="-122"/>
              </a:defRPr>
            </a:lvl2pPr>
            <a:lvl3pPr marL="1258888">
              <a:defRPr>
                <a:solidFill>
                  <a:schemeClr val="tx1"/>
                </a:solidFill>
                <a:latin typeface="Arial" panose="020B0604020202020204" pitchFamily="34" charset="0"/>
                <a:ea typeface="宋体" panose="02010600030101010101" pitchFamily="2" charset="-122"/>
              </a:defRPr>
            </a:lvl3pPr>
            <a:lvl4pPr marL="1438275">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000" b="1" dirty="0">
                <a:latin typeface="Times New Roman" panose="02020603050405020304" pitchFamily="18" charset="0"/>
                <a:sym typeface="Wingdings 2" panose="05020102010507070707" pitchFamily="18" charset="2"/>
              </a:rPr>
              <a:t>（</a:t>
            </a:r>
            <a:r>
              <a:rPr kumimoji="1" lang="en-US" altLang="zh-CN" sz="2000" b="1" dirty="0">
                <a:latin typeface="Times New Roman" panose="02020603050405020304" pitchFamily="18" charset="0"/>
                <a:sym typeface="Wingdings 2" panose="05020102010507070707" pitchFamily="18" charset="2"/>
              </a:rPr>
              <a:t>2</a:t>
            </a:r>
            <a:r>
              <a:rPr kumimoji="1" lang="zh-CN" altLang="en-US" sz="2000" b="1" dirty="0">
                <a:latin typeface="Times New Roman" panose="02020603050405020304" pitchFamily="18" charset="0"/>
                <a:sym typeface="Wingdings 2" panose="05020102010507070707" pitchFamily="18" charset="2"/>
              </a:rPr>
              <a:t>）</a:t>
            </a:r>
            <a:r>
              <a:rPr kumimoji="1" lang="zh-CN" altLang="en-US" sz="2000" b="1" dirty="0">
                <a:latin typeface="Times New Roman" panose="02020603050405020304" pitchFamily="18" charset="0"/>
              </a:rPr>
              <a:t>运放不能工作在开环状态（极不稳定，会出现振荡），一般工作在闭环状态，输出电压由外电路决定。  </a:t>
            </a:r>
          </a:p>
        </p:txBody>
      </p:sp>
      <p:sp>
        <p:nvSpPr>
          <p:cNvPr id="36" name="Text Box 9"/>
          <p:cNvSpPr txBox="1">
            <a:spLocks noChangeArrowheads="1"/>
          </p:cNvSpPr>
          <p:nvPr/>
        </p:nvSpPr>
        <p:spPr bwMode="auto">
          <a:xfrm>
            <a:off x="476672" y="4293096"/>
            <a:ext cx="114300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solidFill>
                  <a:srgbClr val="FF0000"/>
                </a:solidFill>
                <a:latin typeface="隶书" panose="02010509060101010101" pitchFamily="49" charset="-122"/>
                <a:ea typeface="隶书" panose="02010509060101010101" pitchFamily="49" charset="-122"/>
              </a:rPr>
              <a:t>注意：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1443"/>
                                        </p:tgtEl>
                                        <p:attrNameLst>
                                          <p:attrName>style.visibility</p:attrName>
                                        </p:attrNameLst>
                                      </p:cBhvr>
                                      <p:to>
                                        <p:strVal val="visible"/>
                                      </p:to>
                                    </p:set>
                                    <p:animEffect transition="in" filter="box(in)">
                                      <p:cBhvr>
                                        <p:cTn id="7" dur="500"/>
                                        <p:tgtEl>
                                          <p:spTgt spid="2314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31438"/>
                                        </p:tgtEl>
                                        <p:attrNameLst>
                                          <p:attrName>style.visibility</p:attrName>
                                        </p:attrNameLst>
                                      </p:cBhvr>
                                      <p:to>
                                        <p:strVal val="visible"/>
                                      </p:to>
                                    </p:set>
                                    <p:animEffect transition="in" filter="box(in)">
                                      <p:cBhvr>
                                        <p:cTn id="12" dur="500"/>
                                        <p:tgtEl>
                                          <p:spTgt spid="2314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31449"/>
                                        </p:tgtEl>
                                        <p:attrNameLst>
                                          <p:attrName>style.visibility</p:attrName>
                                        </p:attrNameLst>
                                      </p:cBhvr>
                                      <p:to>
                                        <p:strVal val="visible"/>
                                      </p:to>
                                    </p:set>
                                    <p:animEffect transition="in" filter="box(in)">
                                      <p:cBhvr>
                                        <p:cTn id="17" dur="500"/>
                                        <p:tgtEl>
                                          <p:spTgt spid="23144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31445"/>
                                        </p:tgtEl>
                                        <p:attrNameLst>
                                          <p:attrName>style.visibility</p:attrName>
                                        </p:attrNameLst>
                                      </p:cBhvr>
                                      <p:to>
                                        <p:strVal val="visible"/>
                                      </p:to>
                                    </p:set>
                                    <p:animEffect transition="in" filter="box(in)">
                                      <p:cBhvr>
                                        <p:cTn id="22" dur="500"/>
                                        <p:tgtEl>
                                          <p:spTgt spid="23144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31446"/>
                                        </p:tgtEl>
                                        <p:attrNameLst>
                                          <p:attrName>style.visibility</p:attrName>
                                        </p:attrNameLst>
                                      </p:cBhvr>
                                      <p:to>
                                        <p:strVal val="visible"/>
                                      </p:to>
                                    </p:set>
                                    <p:animEffect transition="in" filter="box(in)">
                                      <p:cBhvr>
                                        <p:cTn id="27" dur="500"/>
                                        <p:tgtEl>
                                          <p:spTgt spid="23144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231444"/>
                                        </p:tgtEl>
                                        <p:attrNameLst>
                                          <p:attrName>style.visibility</p:attrName>
                                        </p:attrNameLst>
                                      </p:cBhvr>
                                      <p:to>
                                        <p:strVal val="visible"/>
                                      </p:to>
                                    </p:set>
                                    <p:animEffect transition="in" filter="box(in)">
                                      <p:cBhvr>
                                        <p:cTn id="32" dur="500"/>
                                        <p:tgtEl>
                                          <p:spTgt spid="231444"/>
                                        </p:tgtEl>
                                      </p:cBhvr>
                                    </p:animEffect>
                                  </p:childTnLst>
                                </p:cTn>
                              </p:par>
                            </p:childTnLst>
                          </p:cTn>
                        </p:par>
                      </p:childTnLst>
                    </p:cTn>
                  </p:par>
                  <p:par>
                    <p:cTn id="33" fill="hold">
                      <p:stCondLst>
                        <p:cond delay="indefinite"/>
                      </p:stCondLst>
                      <p:childTnLst>
                        <p:par>
                          <p:cTn id="34" fill="hold">
                            <p:stCondLst>
                              <p:cond delay="0"/>
                            </p:stCondLst>
                            <p:childTnLst>
                              <p:par>
                                <p:cTn id="35" presetID="15"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1000" fill="hold"/>
                                        <p:tgtEl>
                                          <p:spTgt spid="36"/>
                                        </p:tgtEl>
                                        <p:attrNameLst>
                                          <p:attrName>ppt_w</p:attrName>
                                        </p:attrNameLst>
                                      </p:cBhvr>
                                      <p:tavLst>
                                        <p:tav tm="0">
                                          <p:val>
                                            <p:fltVal val="0"/>
                                          </p:val>
                                        </p:tav>
                                        <p:tav tm="100000">
                                          <p:val>
                                            <p:strVal val="#ppt_w"/>
                                          </p:val>
                                        </p:tav>
                                      </p:tavLst>
                                    </p:anim>
                                    <p:anim calcmode="lin" valueType="num">
                                      <p:cBhvr>
                                        <p:cTn id="38" dur="1000" fill="hold"/>
                                        <p:tgtEl>
                                          <p:spTgt spid="36"/>
                                        </p:tgtEl>
                                        <p:attrNameLst>
                                          <p:attrName>ppt_h</p:attrName>
                                        </p:attrNameLst>
                                      </p:cBhvr>
                                      <p:tavLst>
                                        <p:tav tm="0">
                                          <p:val>
                                            <p:fltVal val="0"/>
                                          </p:val>
                                        </p:tav>
                                        <p:tav tm="100000">
                                          <p:val>
                                            <p:strVal val="#ppt_h"/>
                                          </p:val>
                                        </p:tav>
                                      </p:tavLst>
                                    </p:anim>
                                    <p:anim calcmode="lin" valueType="num">
                                      <p:cBhvr>
                                        <p:cTn id="39" dur="1000" fill="hold"/>
                                        <p:tgtEl>
                                          <p:spTgt spid="36"/>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3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43" grpId="0" autoUpdateAnimBg="0"/>
      <p:bldP spid="231444" grpId="0" autoUpdateAnimBg="0"/>
      <p:bldP spid="34" grpId="0" autoUpdateAnimBg="0"/>
      <p:bldP spid="35" grpId="0" autoUpdateAnimBg="0"/>
      <p:bldP spid="36"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1"/>
          <p:cNvSpPr>
            <a:spLocks noGrp="1"/>
          </p:cNvSpPr>
          <p:nvPr>
            <p:ph type="dt" sz="quarter" idx="10"/>
          </p:nvPr>
        </p:nvSpPr>
        <p:spPr/>
        <p:txBody>
          <a:bodyPr/>
          <a:lstStyle/>
          <a:p>
            <a:pPr>
              <a:defRPr/>
            </a:pPr>
            <a:fld id="{E105E2E8-4E3D-4952-889C-1252CA9274F0}" type="datetime1">
              <a:rPr lang="zh-CN" altLang="en-US"/>
              <a:pPr>
                <a:defRPr/>
              </a:pPr>
              <a:t>2021/4/1</a:t>
            </a:fld>
            <a:endParaRPr lang="en-US" altLang="zh-CN"/>
          </a:p>
        </p:txBody>
      </p:sp>
      <p:sp>
        <p:nvSpPr>
          <p:cNvPr id="12" name="页脚占位符 2"/>
          <p:cNvSpPr>
            <a:spLocks noGrp="1"/>
          </p:cNvSpPr>
          <p:nvPr>
            <p:ph type="ftr" sz="quarter" idx="11"/>
          </p:nvPr>
        </p:nvSpPr>
        <p:spPr/>
        <p:txBody>
          <a:bodyPr/>
          <a:lstStyle/>
          <a:p>
            <a:pPr>
              <a:defRPr/>
            </a:pPr>
            <a:r>
              <a:rPr lang="zh-CN" altLang="en-US"/>
              <a:t>电路理论</a:t>
            </a:r>
            <a:endParaRPr lang="en-US" altLang="zh-CN"/>
          </a:p>
        </p:txBody>
      </p:sp>
      <p:sp>
        <p:nvSpPr>
          <p:cNvPr id="13" name="灯片编号占位符 3"/>
          <p:cNvSpPr>
            <a:spLocks noGrp="1"/>
          </p:cNvSpPr>
          <p:nvPr>
            <p:ph type="sldNum" sz="quarter" idx="12"/>
          </p:nvPr>
        </p:nvSpPr>
        <p:spPr/>
        <p:txBody>
          <a:bodyPr/>
          <a:lstStyle/>
          <a:p>
            <a:pPr>
              <a:defRPr/>
            </a:pPr>
            <a:fld id="{FAA6C85B-84E9-4F39-A72E-A27C3FB99EAD}" type="slidenum">
              <a:rPr lang="en-US" altLang="zh-CN"/>
              <a:pPr>
                <a:defRPr/>
              </a:pPr>
              <a:t>19</a:t>
            </a:fld>
            <a:endParaRPr lang="en-US" altLang="zh-CN"/>
          </a:p>
        </p:txBody>
      </p:sp>
      <p:grpSp>
        <p:nvGrpSpPr>
          <p:cNvPr id="198684" name="Group 28"/>
          <p:cNvGrpSpPr>
            <a:grpSpLocks/>
          </p:cNvGrpSpPr>
          <p:nvPr/>
        </p:nvGrpSpPr>
        <p:grpSpPr bwMode="auto">
          <a:xfrm>
            <a:off x="1066800" y="4851400"/>
            <a:ext cx="4876800" cy="1004888"/>
            <a:chOff x="3120" y="3456"/>
            <a:chExt cx="3072" cy="633"/>
          </a:xfrm>
        </p:grpSpPr>
        <p:sp>
          <p:nvSpPr>
            <p:cNvPr id="15372" name="Text Box 22"/>
            <p:cNvSpPr txBox="1">
              <a:spLocks noChangeArrowheads="1"/>
            </p:cNvSpPr>
            <p:nvPr/>
          </p:nvSpPr>
          <p:spPr bwMode="auto">
            <a:xfrm>
              <a:off x="3120" y="355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en-US" altLang="zh-CN">
                  <a:solidFill>
                    <a:schemeClr val="hlink"/>
                  </a:solidFill>
                  <a:ea typeface="隶书" panose="02010509060101010101" pitchFamily="49" charset="-122"/>
                </a:rPr>
                <a:t>?</a:t>
              </a:r>
            </a:p>
          </p:txBody>
        </p:sp>
        <p:sp>
          <p:nvSpPr>
            <p:cNvPr id="15373" name="Text Box 23"/>
            <p:cNvSpPr txBox="1">
              <a:spLocks noChangeArrowheads="1"/>
            </p:cNvSpPr>
            <p:nvPr/>
          </p:nvSpPr>
          <p:spPr bwMode="auto">
            <a:xfrm>
              <a:off x="3408" y="3456"/>
              <a:ext cx="2784"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pPr>
              <a:r>
                <a:rPr lang="zh-CN" altLang="en-US">
                  <a:solidFill>
                    <a:srgbClr val="CC3300"/>
                  </a:solidFill>
                  <a:ea typeface="隶书" panose="02010509060101010101" pitchFamily="49" charset="-122"/>
                </a:rPr>
                <a:t>如何分析</a:t>
              </a:r>
              <a:r>
                <a:rPr lang="en-US" altLang="zh-CN">
                  <a:solidFill>
                    <a:srgbClr val="CC3300"/>
                  </a:solidFill>
                  <a:ea typeface="隶书" panose="02010509060101010101" pitchFamily="49" charset="-122"/>
                </a:rPr>
                <a:t>?</a:t>
              </a:r>
            </a:p>
            <a:p>
              <a:pPr eaLnBrk="1" hangingPunct="1">
                <a:spcBef>
                  <a:spcPct val="50000"/>
                </a:spcBef>
              </a:pPr>
              <a:r>
                <a:rPr lang="zh-CN" altLang="en-US">
                  <a:solidFill>
                    <a:srgbClr val="CC3300"/>
                  </a:solidFill>
                  <a:ea typeface="隶书" panose="02010509060101010101" pitchFamily="49" charset="-122"/>
                </a:rPr>
                <a:t>如何应用</a:t>
              </a:r>
              <a:r>
                <a:rPr lang="en-US" altLang="zh-CN">
                  <a:solidFill>
                    <a:srgbClr val="CC3300"/>
                  </a:solidFill>
                  <a:ea typeface="隶书" panose="02010509060101010101" pitchFamily="49" charset="-122"/>
                </a:rPr>
                <a:t>?</a:t>
              </a:r>
            </a:p>
          </p:txBody>
        </p:sp>
      </p:grpSp>
      <p:sp>
        <p:nvSpPr>
          <p:cNvPr id="15366" name="Rectangle 32"/>
          <p:cNvSpPr>
            <a:spLocks noChangeArrowheads="1"/>
          </p:cNvSpPr>
          <p:nvPr/>
        </p:nvSpPr>
        <p:spPr bwMode="auto">
          <a:xfrm>
            <a:off x="609600" y="1019175"/>
            <a:ext cx="4395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en-US" altLang="zh-CN">
                <a:ea typeface="隶书" panose="02010509060101010101" pitchFamily="49" charset="-122"/>
              </a:rPr>
              <a:t>1. </a:t>
            </a:r>
            <a:r>
              <a:rPr lang="zh-CN" altLang="en-US">
                <a:ea typeface="隶书" panose="02010509060101010101" pitchFamily="49" charset="-122"/>
              </a:rPr>
              <a:t>反向放大器 </a:t>
            </a:r>
            <a:r>
              <a:rPr lang="en-US" altLang="zh-CN">
                <a:ea typeface="隶书" panose="02010509060101010101" pitchFamily="49" charset="-122"/>
              </a:rPr>
              <a:t>Inverting amplifier</a:t>
            </a:r>
          </a:p>
        </p:txBody>
      </p:sp>
      <p:sp>
        <p:nvSpPr>
          <p:cNvPr id="15367" name="Rectangle 33"/>
          <p:cNvSpPr>
            <a:spLocks noChangeArrowheads="1"/>
          </p:cNvSpPr>
          <p:nvPr/>
        </p:nvSpPr>
        <p:spPr bwMode="auto">
          <a:xfrm>
            <a:off x="609600" y="1704975"/>
            <a:ext cx="49037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en-US" altLang="zh-CN" dirty="0">
                <a:ea typeface="隶书" panose="02010509060101010101" pitchFamily="49" charset="-122"/>
              </a:rPr>
              <a:t>2. </a:t>
            </a:r>
            <a:r>
              <a:rPr lang="zh-CN" altLang="en-US" dirty="0">
                <a:ea typeface="隶书" panose="02010509060101010101" pitchFamily="49" charset="-122"/>
              </a:rPr>
              <a:t>同向放大器 </a:t>
            </a:r>
            <a:r>
              <a:rPr lang="en-US" altLang="zh-CN" dirty="0">
                <a:ea typeface="隶书" panose="02010509060101010101" pitchFamily="49" charset="-122"/>
              </a:rPr>
              <a:t>Noninverting amplifier</a:t>
            </a:r>
          </a:p>
        </p:txBody>
      </p:sp>
      <p:sp>
        <p:nvSpPr>
          <p:cNvPr id="15368" name="Rectangle 34"/>
          <p:cNvSpPr>
            <a:spLocks noChangeArrowheads="1"/>
          </p:cNvSpPr>
          <p:nvPr/>
        </p:nvSpPr>
        <p:spPr bwMode="auto">
          <a:xfrm>
            <a:off x="609600" y="2466975"/>
            <a:ext cx="4160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en-US" altLang="zh-CN" dirty="0">
                <a:ea typeface="隶书" panose="02010509060101010101" pitchFamily="49" charset="-122"/>
              </a:rPr>
              <a:t>3. </a:t>
            </a:r>
            <a:r>
              <a:rPr lang="zh-CN" altLang="en-US" dirty="0">
                <a:ea typeface="隶书" panose="02010509060101010101" pitchFamily="49" charset="-122"/>
              </a:rPr>
              <a:t>电压跟随器 </a:t>
            </a:r>
            <a:r>
              <a:rPr lang="en-US" altLang="zh-CN" dirty="0">
                <a:ea typeface="隶书" panose="02010509060101010101" pitchFamily="49" charset="-122"/>
              </a:rPr>
              <a:t>Voltage follower</a:t>
            </a:r>
          </a:p>
        </p:txBody>
      </p:sp>
      <p:sp>
        <p:nvSpPr>
          <p:cNvPr id="15369" name="Rectangle 35"/>
          <p:cNvSpPr>
            <a:spLocks noChangeArrowheads="1"/>
          </p:cNvSpPr>
          <p:nvPr/>
        </p:nvSpPr>
        <p:spPr bwMode="auto">
          <a:xfrm>
            <a:off x="609600" y="3124200"/>
            <a:ext cx="38544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en-US" altLang="zh-CN" dirty="0">
                <a:ea typeface="隶书" panose="02010509060101010101" pitchFamily="49" charset="-122"/>
              </a:rPr>
              <a:t>4. </a:t>
            </a:r>
            <a:r>
              <a:rPr lang="zh-CN" altLang="en-US" dirty="0">
                <a:ea typeface="隶书" panose="02010509060101010101" pitchFamily="49" charset="-122"/>
              </a:rPr>
              <a:t>加法器 </a:t>
            </a:r>
            <a:r>
              <a:rPr lang="en-US" altLang="zh-CN" dirty="0">
                <a:ea typeface="隶书" panose="02010509060101010101" pitchFamily="49" charset="-122"/>
              </a:rPr>
              <a:t>Summing amplifier</a:t>
            </a:r>
          </a:p>
        </p:txBody>
      </p:sp>
      <p:sp>
        <p:nvSpPr>
          <p:cNvPr id="15370" name="Rectangle 36"/>
          <p:cNvSpPr>
            <a:spLocks noChangeArrowheads="1"/>
          </p:cNvSpPr>
          <p:nvPr/>
        </p:nvSpPr>
        <p:spPr bwMode="auto">
          <a:xfrm>
            <a:off x="609600" y="3860800"/>
            <a:ext cx="73993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en-US" altLang="zh-CN">
                <a:ea typeface="隶书" panose="02010509060101010101" pitchFamily="49" charset="-122"/>
              </a:rPr>
              <a:t>5. </a:t>
            </a:r>
            <a:r>
              <a:rPr lang="zh-CN" altLang="en-US">
                <a:ea typeface="隶书" panose="02010509060101010101" pitchFamily="49" charset="-122"/>
              </a:rPr>
              <a:t>差分放大器 </a:t>
            </a:r>
            <a:r>
              <a:rPr lang="en-US" altLang="zh-CN">
                <a:ea typeface="隶书" panose="02010509060101010101" pitchFamily="49" charset="-122"/>
              </a:rPr>
              <a:t>Difference amplifier——</a:t>
            </a:r>
            <a:r>
              <a:rPr lang="zh-CN" altLang="en-US">
                <a:ea typeface="隶书" panose="02010509060101010101" pitchFamily="49" charset="-122"/>
              </a:rPr>
              <a:t>减法器 </a:t>
            </a:r>
            <a:r>
              <a:rPr lang="en-US" altLang="zh-CN">
                <a:ea typeface="隶书" panose="02010509060101010101" pitchFamily="49" charset="-122"/>
              </a:rPr>
              <a:t>subtractor</a:t>
            </a:r>
          </a:p>
        </p:txBody>
      </p:sp>
      <p:sp>
        <p:nvSpPr>
          <p:cNvPr id="14" name="Rectangle 6"/>
          <p:cNvSpPr txBox="1">
            <a:spLocks noChangeArrowheads="1"/>
          </p:cNvSpPr>
          <p:nvPr/>
        </p:nvSpPr>
        <p:spPr bwMode="auto">
          <a:xfrm>
            <a:off x="381000" y="3048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kumimoji="1" sz="3200" kern="1200">
                <a:solidFill>
                  <a:schemeClr val="tx2"/>
                </a:solidFill>
                <a:latin typeface="+mj-lt"/>
                <a:ea typeface="+mj-ea"/>
                <a:cs typeface="+mj-cs"/>
              </a:defRPr>
            </a:lvl1pPr>
            <a:lvl2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2pPr>
            <a:lvl3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3pPr>
            <a:lvl4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4pPr>
            <a:lvl5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5pPr>
            <a:lvl6pPr marL="4572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6pPr>
            <a:lvl7pPr marL="9144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7pPr>
            <a:lvl8pPr marL="13716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8pPr>
            <a:lvl9pPr marL="18288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9pPr>
          </a:lstStyle>
          <a:p>
            <a:pPr algn="l" eaLnBrk="1" hangingPunct="1">
              <a:defRPr/>
            </a:pPr>
            <a:r>
              <a:rPr lang="en-US" altLang="zh-CN">
                <a:solidFill>
                  <a:schemeClr val="tx1"/>
                </a:solidFill>
                <a:effectLst>
                  <a:outerShdw blurRad="38100" dist="38100" dir="2700000" algn="tl">
                    <a:srgbClr val="C0C0C0"/>
                  </a:outerShdw>
                </a:effectLst>
                <a:ea typeface="隶书" panose="02010509060101010101" pitchFamily="49" charset="-122"/>
              </a:rPr>
              <a:t>5.3</a:t>
            </a:r>
            <a:r>
              <a:rPr lang="zh-CN" altLang="en-US">
                <a:solidFill>
                  <a:schemeClr val="tx1"/>
                </a:solidFill>
                <a:effectLst>
                  <a:outerShdw blurRad="38100" dist="38100" dir="2700000" algn="tl">
                    <a:srgbClr val="C0C0C0"/>
                  </a:outerShdw>
                </a:effectLst>
                <a:ea typeface="隶书" panose="02010509060101010101" pitchFamily="49" charset="-122"/>
              </a:rPr>
              <a:t>运算放大电路</a:t>
            </a:r>
            <a:endParaRPr lang="zh-CN" altLang="en-US" dirty="0">
              <a:solidFill>
                <a:schemeClr val="tx1"/>
              </a:solidFill>
              <a:effectLst>
                <a:outerShdw blurRad="38100" dist="38100" dir="2700000" algn="tl">
                  <a:srgbClr val="C0C0C0"/>
                </a:outerShdw>
              </a:effectLst>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98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日期占位符 1"/>
          <p:cNvSpPr>
            <a:spLocks noGrp="1"/>
          </p:cNvSpPr>
          <p:nvPr>
            <p:ph type="dt" sz="quarter" idx="10"/>
          </p:nvPr>
        </p:nvSpPr>
        <p:spPr/>
        <p:txBody>
          <a:bodyPr/>
          <a:lstStyle/>
          <a:p>
            <a:pPr>
              <a:defRPr/>
            </a:pPr>
            <a:fld id="{C670D944-1FA4-491B-85D0-DEF7032E5E90}" type="datetime1">
              <a:rPr lang="zh-CN" altLang="en-US"/>
              <a:pPr>
                <a:defRPr/>
              </a:pPr>
              <a:t>2021/4/1</a:t>
            </a:fld>
            <a:endParaRPr lang="en-US" altLang="zh-CN"/>
          </a:p>
        </p:txBody>
      </p:sp>
      <p:sp>
        <p:nvSpPr>
          <p:cNvPr id="17" name="页脚占位符 2"/>
          <p:cNvSpPr>
            <a:spLocks noGrp="1"/>
          </p:cNvSpPr>
          <p:nvPr>
            <p:ph type="ftr" sz="quarter" idx="11"/>
          </p:nvPr>
        </p:nvSpPr>
        <p:spPr/>
        <p:txBody>
          <a:bodyPr/>
          <a:lstStyle/>
          <a:p>
            <a:pPr>
              <a:defRPr/>
            </a:pPr>
            <a:r>
              <a:rPr lang="zh-CN" altLang="en-US"/>
              <a:t>电路理论</a:t>
            </a:r>
            <a:endParaRPr lang="en-US" altLang="zh-CN"/>
          </a:p>
        </p:txBody>
      </p:sp>
      <p:sp>
        <p:nvSpPr>
          <p:cNvPr id="18" name="灯片编号占位符 3"/>
          <p:cNvSpPr>
            <a:spLocks noGrp="1"/>
          </p:cNvSpPr>
          <p:nvPr>
            <p:ph type="sldNum" sz="quarter" idx="12"/>
          </p:nvPr>
        </p:nvSpPr>
        <p:spPr/>
        <p:txBody>
          <a:bodyPr/>
          <a:lstStyle/>
          <a:p>
            <a:pPr>
              <a:defRPr/>
            </a:pPr>
            <a:fld id="{A98EEDFD-1C66-4916-B21F-C53178D37636}" type="slidenum">
              <a:rPr lang="en-US" altLang="zh-CN"/>
              <a:pPr>
                <a:defRPr/>
              </a:pPr>
              <a:t>2</a:t>
            </a:fld>
            <a:endParaRPr lang="en-US" altLang="zh-CN"/>
          </a:p>
        </p:txBody>
      </p:sp>
      <p:grpSp>
        <p:nvGrpSpPr>
          <p:cNvPr id="5125" name="Group 2"/>
          <p:cNvGrpSpPr>
            <a:grpSpLocks/>
          </p:cNvGrpSpPr>
          <p:nvPr/>
        </p:nvGrpSpPr>
        <p:grpSpPr bwMode="auto">
          <a:xfrm>
            <a:off x="0" y="0"/>
            <a:ext cx="9144000" cy="6858000"/>
            <a:chOff x="0" y="0"/>
            <a:chExt cx="5970" cy="4956"/>
          </a:xfrm>
        </p:grpSpPr>
        <p:pic>
          <p:nvPicPr>
            <p:cNvPr id="5134" name="Picture 3" descr="beijing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06" cy="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5" name="Picture 4" descr="beijing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 y="0"/>
              <a:ext cx="1506" cy="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6" name="Picture 5" descr="beijing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 y="0"/>
              <a:ext cx="1506" cy="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7" name="Picture 6" descr="beijing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4" y="0"/>
              <a:ext cx="1506" cy="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126" name="Picture 7" descr="未命名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5113" y="762000"/>
            <a:ext cx="77533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Text Box 8"/>
          <p:cNvSpPr txBox="1">
            <a:spLocks noChangeArrowheads="1"/>
          </p:cNvSpPr>
          <p:nvPr/>
        </p:nvSpPr>
        <p:spPr bwMode="auto">
          <a:xfrm>
            <a:off x="1616075" y="69850"/>
            <a:ext cx="597535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algn="ctr" eaLnBrk="1" hangingPunct="1">
              <a:spcBef>
                <a:spcPct val="0"/>
              </a:spcBef>
              <a:buFontTx/>
              <a:buNone/>
            </a:pPr>
            <a:r>
              <a:rPr lang="zh-CN" altLang="en-US" sz="4800">
                <a:solidFill>
                  <a:srgbClr val="FF0000"/>
                </a:solidFill>
                <a:latin typeface="隶书" panose="02010509060101010101" pitchFamily="49" charset="-122"/>
                <a:ea typeface="隶书" panose="02010509060101010101" pitchFamily="49" charset="-122"/>
              </a:rPr>
              <a:t>第</a:t>
            </a:r>
            <a:r>
              <a:rPr lang="en-US" altLang="zh-CN" sz="4800">
                <a:solidFill>
                  <a:srgbClr val="FF0000"/>
                </a:solidFill>
                <a:latin typeface="隶书" panose="02010509060101010101" pitchFamily="49" charset="-122"/>
                <a:ea typeface="隶书" panose="02010509060101010101" pitchFamily="49" charset="-122"/>
              </a:rPr>
              <a:t>5</a:t>
            </a:r>
            <a:r>
              <a:rPr lang="zh-CN" altLang="en-US" sz="4800">
                <a:solidFill>
                  <a:srgbClr val="FF0000"/>
                </a:solidFill>
                <a:latin typeface="隶书" panose="02010509060101010101" pitchFamily="49" charset="-122"/>
                <a:ea typeface="隶书" panose="02010509060101010101" pitchFamily="49" charset="-122"/>
              </a:rPr>
              <a:t>章 </a:t>
            </a:r>
          </a:p>
          <a:p>
            <a:pPr algn="ctr" eaLnBrk="1" hangingPunct="1">
              <a:spcBef>
                <a:spcPct val="0"/>
              </a:spcBef>
              <a:buFontTx/>
              <a:buNone/>
            </a:pPr>
            <a:r>
              <a:rPr lang="zh-CN" altLang="en-US" sz="4800">
                <a:solidFill>
                  <a:srgbClr val="FF0000"/>
                </a:solidFill>
                <a:latin typeface="隶书" panose="02010509060101010101" pitchFamily="49" charset="-122"/>
                <a:ea typeface="隶书" panose="02010509060101010101" pitchFamily="49" charset="-122"/>
              </a:rPr>
              <a:t> 含运算放大器的电路</a:t>
            </a:r>
          </a:p>
        </p:txBody>
      </p:sp>
      <p:sp>
        <p:nvSpPr>
          <p:cNvPr id="220174" name="Text Box 14"/>
          <p:cNvSpPr txBox="1">
            <a:spLocks noChangeArrowheads="1"/>
          </p:cNvSpPr>
          <p:nvPr/>
        </p:nvSpPr>
        <p:spPr bwMode="auto">
          <a:xfrm>
            <a:off x="755650" y="1773238"/>
            <a:ext cx="14414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3200">
                <a:effectLst>
                  <a:outerShdw blurRad="38100" dist="38100" dir="2700000" algn="tl">
                    <a:srgbClr val="C0C0C0"/>
                  </a:outerShdw>
                </a:effectLst>
                <a:latin typeface="Times New Roman" panose="02020603050405020304" pitchFamily="18" charset="0"/>
                <a:ea typeface="隶书" panose="02010509060101010101" pitchFamily="49" charset="-122"/>
              </a:rPr>
              <a:t>目标：</a:t>
            </a:r>
          </a:p>
        </p:txBody>
      </p:sp>
      <p:sp>
        <p:nvSpPr>
          <p:cNvPr id="220175" name="Text Box 15"/>
          <p:cNvSpPr txBox="1">
            <a:spLocks noChangeArrowheads="1"/>
          </p:cNvSpPr>
          <p:nvPr/>
        </p:nvSpPr>
        <p:spPr bwMode="auto">
          <a:xfrm>
            <a:off x="827088" y="5127625"/>
            <a:ext cx="27831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3200" dirty="0">
                <a:effectLst>
                  <a:outerShdw blurRad="38100" dist="38100" dir="2700000" algn="tl">
                    <a:srgbClr val="C0C0C0"/>
                  </a:outerShdw>
                </a:effectLst>
                <a:latin typeface="Times New Roman" panose="02020603050405020304" pitchFamily="18" charset="0"/>
                <a:ea typeface="隶书" panose="02010509060101010101" pitchFamily="49" charset="-122"/>
              </a:rPr>
              <a:t>讲授学时：</a:t>
            </a:r>
            <a:r>
              <a:rPr lang="en-US" altLang="zh-CN" sz="3200" dirty="0">
                <a:effectLst>
                  <a:outerShdw blurRad="38100" dist="38100" dir="2700000" algn="tl">
                    <a:srgbClr val="C0C0C0"/>
                  </a:outerShdw>
                </a:effectLst>
                <a:latin typeface="Times New Roman" panose="02020603050405020304" pitchFamily="18" charset="0"/>
                <a:ea typeface="隶书" panose="02010509060101010101" pitchFamily="49" charset="-122"/>
              </a:rPr>
              <a:t>2-3</a:t>
            </a:r>
          </a:p>
        </p:txBody>
      </p:sp>
      <p:sp>
        <p:nvSpPr>
          <p:cNvPr id="220176" name="Text Box 16"/>
          <p:cNvSpPr txBox="1">
            <a:spLocks noChangeArrowheads="1"/>
          </p:cNvSpPr>
          <p:nvPr/>
        </p:nvSpPr>
        <p:spPr bwMode="auto">
          <a:xfrm>
            <a:off x="779463" y="3789363"/>
            <a:ext cx="1403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3200">
                <a:effectLst>
                  <a:outerShdw blurRad="38100" dist="38100" dir="2700000" algn="tl">
                    <a:srgbClr val="C0C0C0"/>
                  </a:outerShdw>
                </a:effectLst>
                <a:latin typeface="Times New Roman" panose="02020603050405020304" pitchFamily="18" charset="0"/>
                <a:ea typeface="隶书" panose="02010509060101010101" pitchFamily="49" charset="-122"/>
              </a:rPr>
              <a:t>难点：</a:t>
            </a:r>
          </a:p>
        </p:txBody>
      </p:sp>
      <p:sp>
        <p:nvSpPr>
          <p:cNvPr id="5131" name="Rectangle 17"/>
          <p:cNvSpPr>
            <a:spLocks noChangeArrowheads="1"/>
          </p:cNvSpPr>
          <p:nvPr/>
        </p:nvSpPr>
        <p:spPr bwMode="auto">
          <a:xfrm>
            <a:off x="1979613" y="3933825"/>
            <a:ext cx="66246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457200" indent="-457200">
              <a:tabLst>
                <a:tab pos="228600" algn="l"/>
                <a:tab pos="252413" algn="l"/>
              </a:tabLst>
              <a:defRPr kumimoji="1">
                <a:solidFill>
                  <a:schemeClr val="tx1"/>
                </a:solidFill>
                <a:latin typeface="幼圆" panose="02010509060101010101" pitchFamily="49" charset="-122"/>
                <a:ea typeface="幼圆" panose="02010509060101010101" pitchFamily="49" charset="-122"/>
              </a:defRPr>
            </a:lvl1pPr>
            <a:lvl2pPr marL="914400" indent="-457200">
              <a:tabLst>
                <a:tab pos="228600" algn="l"/>
                <a:tab pos="252413" algn="l"/>
              </a:tabLst>
              <a:defRPr kumimoji="1">
                <a:solidFill>
                  <a:schemeClr val="tx1"/>
                </a:solidFill>
                <a:latin typeface="幼圆" panose="02010509060101010101" pitchFamily="49" charset="-122"/>
                <a:ea typeface="幼圆" panose="02010509060101010101" pitchFamily="49" charset="-122"/>
              </a:defRPr>
            </a:lvl2pPr>
            <a:lvl3pPr marL="1371600" indent="-457200">
              <a:tabLst>
                <a:tab pos="228600" algn="l"/>
                <a:tab pos="252413" algn="l"/>
              </a:tabLst>
              <a:defRPr kumimoji="1">
                <a:solidFill>
                  <a:schemeClr val="tx1"/>
                </a:solidFill>
                <a:latin typeface="幼圆" panose="02010509060101010101" pitchFamily="49" charset="-122"/>
                <a:ea typeface="幼圆" panose="02010509060101010101" pitchFamily="49" charset="-122"/>
              </a:defRPr>
            </a:lvl3pPr>
            <a:lvl4pPr marL="1828800" indent="-457200">
              <a:tabLst>
                <a:tab pos="228600" algn="l"/>
                <a:tab pos="252413" algn="l"/>
              </a:tabLst>
              <a:defRPr kumimoji="1">
                <a:solidFill>
                  <a:schemeClr val="tx1"/>
                </a:solidFill>
                <a:latin typeface="幼圆" panose="02010509060101010101" pitchFamily="49" charset="-122"/>
                <a:ea typeface="幼圆" panose="02010509060101010101" pitchFamily="49" charset="-122"/>
              </a:defRPr>
            </a:lvl4pPr>
            <a:lvl5pPr marL="2286000" indent="-457200">
              <a:tabLst>
                <a:tab pos="228600" algn="l"/>
                <a:tab pos="252413" algn="l"/>
              </a:tabLst>
              <a:defRPr kumimoji="1">
                <a:solidFill>
                  <a:schemeClr val="tx1"/>
                </a:solidFill>
                <a:latin typeface="幼圆" panose="02010509060101010101" pitchFamily="49" charset="-122"/>
                <a:ea typeface="幼圆" panose="02010509060101010101" pitchFamily="49" charset="-122"/>
              </a:defRPr>
            </a:lvl5pPr>
            <a:lvl6pPr marL="2743200" indent="-457200" eaLnBrk="0" fontAlgn="base" hangingPunct="0">
              <a:spcBef>
                <a:spcPct val="0"/>
              </a:spcBef>
              <a:spcAft>
                <a:spcPct val="0"/>
              </a:spcAft>
              <a:tabLst>
                <a:tab pos="228600" algn="l"/>
                <a:tab pos="252413" algn="l"/>
              </a:tabLst>
              <a:defRPr kumimoji="1">
                <a:solidFill>
                  <a:schemeClr val="tx1"/>
                </a:solidFill>
                <a:latin typeface="幼圆" panose="02010509060101010101" pitchFamily="49" charset="-122"/>
                <a:ea typeface="幼圆" panose="02010509060101010101" pitchFamily="49" charset="-122"/>
              </a:defRPr>
            </a:lvl6pPr>
            <a:lvl7pPr marL="3200400" indent="-457200" eaLnBrk="0" fontAlgn="base" hangingPunct="0">
              <a:spcBef>
                <a:spcPct val="0"/>
              </a:spcBef>
              <a:spcAft>
                <a:spcPct val="0"/>
              </a:spcAft>
              <a:tabLst>
                <a:tab pos="228600" algn="l"/>
                <a:tab pos="252413" algn="l"/>
              </a:tabLst>
              <a:defRPr kumimoji="1">
                <a:solidFill>
                  <a:schemeClr val="tx1"/>
                </a:solidFill>
                <a:latin typeface="幼圆" panose="02010509060101010101" pitchFamily="49" charset="-122"/>
                <a:ea typeface="幼圆" panose="02010509060101010101" pitchFamily="49" charset="-122"/>
              </a:defRPr>
            </a:lvl7pPr>
            <a:lvl8pPr marL="3657600" indent="-457200" eaLnBrk="0" fontAlgn="base" hangingPunct="0">
              <a:spcBef>
                <a:spcPct val="0"/>
              </a:spcBef>
              <a:spcAft>
                <a:spcPct val="0"/>
              </a:spcAft>
              <a:tabLst>
                <a:tab pos="228600" algn="l"/>
                <a:tab pos="252413" algn="l"/>
              </a:tabLst>
              <a:defRPr kumimoji="1">
                <a:solidFill>
                  <a:schemeClr val="tx1"/>
                </a:solidFill>
                <a:latin typeface="幼圆" panose="02010509060101010101" pitchFamily="49" charset="-122"/>
                <a:ea typeface="幼圆" panose="02010509060101010101" pitchFamily="49" charset="-122"/>
              </a:defRPr>
            </a:lvl8pPr>
            <a:lvl9pPr marL="4114800" indent="-457200" eaLnBrk="0" fontAlgn="base" hangingPunct="0">
              <a:spcBef>
                <a:spcPct val="0"/>
              </a:spcBef>
              <a:spcAft>
                <a:spcPct val="0"/>
              </a:spcAft>
              <a:tabLst>
                <a:tab pos="228600" algn="l"/>
                <a:tab pos="252413" algn="l"/>
              </a:tabLst>
              <a:defRPr kumimoji="1">
                <a:solidFill>
                  <a:schemeClr val="tx1"/>
                </a:solidFill>
                <a:latin typeface="幼圆" panose="02010509060101010101" pitchFamily="49" charset="-122"/>
                <a:ea typeface="幼圆" panose="02010509060101010101" pitchFamily="49" charset="-122"/>
              </a:defRPr>
            </a:lvl9pPr>
          </a:lstStyle>
          <a:p>
            <a:pPr eaLnBrk="1" hangingPunct="1">
              <a:spcBef>
                <a:spcPct val="50000"/>
              </a:spcBef>
            </a:pPr>
            <a:r>
              <a:rPr lang="zh-CN" altLang="en-US" sz="2000" dirty="0">
                <a:latin typeface="华文中宋" panose="02010600040101010101" pitchFamily="2" charset="-122"/>
                <a:ea typeface="华文中宋" panose="02010600040101010101" pitchFamily="2" charset="-122"/>
              </a:rPr>
              <a:t>运算电路设计（不作要求）。</a:t>
            </a:r>
          </a:p>
        </p:txBody>
      </p:sp>
      <p:sp>
        <p:nvSpPr>
          <p:cNvPr id="220178" name="Text Box 18"/>
          <p:cNvSpPr txBox="1">
            <a:spLocks noChangeArrowheads="1"/>
          </p:cNvSpPr>
          <p:nvPr/>
        </p:nvSpPr>
        <p:spPr bwMode="auto">
          <a:xfrm>
            <a:off x="4787900" y="5176838"/>
            <a:ext cx="233910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3200" dirty="0">
                <a:effectLst>
                  <a:outerShdw blurRad="38100" dist="38100" dir="2700000" algn="tl">
                    <a:srgbClr val="C0C0C0"/>
                  </a:outerShdw>
                </a:effectLst>
                <a:latin typeface="Times New Roman" panose="02020603050405020304" pitchFamily="18" charset="0"/>
                <a:ea typeface="隶书" panose="02010509060101010101" pitchFamily="49" charset="-122"/>
              </a:rPr>
              <a:t>讨论学时：</a:t>
            </a:r>
            <a:r>
              <a:rPr lang="en-US" altLang="zh-CN" sz="32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p>
        </p:txBody>
      </p:sp>
      <p:sp>
        <p:nvSpPr>
          <p:cNvPr id="5133" name="Rectangle 19"/>
          <p:cNvSpPr>
            <a:spLocks noChangeArrowheads="1"/>
          </p:cNvSpPr>
          <p:nvPr/>
        </p:nvSpPr>
        <p:spPr bwMode="auto">
          <a:xfrm>
            <a:off x="1042988" y="1876425"/>
            <a:ext cx="74898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457200" indent="-457200">
              <a:tabLst>
                <a:tab pos="228600" algn="l"/>
                <a:tab pos="252413" algn="l"/>
              </a:tabLst>
              <a:defRPr kumimoji="1">
                <a:solidFill>
                  <a:schemeClr val="tx1"/>
                </a:solidFill>
                <a:latin typeface="幼圆" panose="02010509060101010101" pitchFamily="49" charset="-122"/>
                <a:ea typeface="幼圆" panose="02010509060101010101" pitchFamily="49" charset="-122"/>
              </a:defRPr>
            </a:lvl1pPr>
            <a:lvl2pPr marL="914400" indent="-457200">
              <a:tabLst>
                <a:tab pos="228600" algn="l"/>
                <a:tab pos="252413" algn="l"/>
              </a:tabLst>
              <a:defRPr kumimoji="1">
                <a:solidFill>
                  <a:schemeClr val="tx1"/>
                </a:solidFill>
                <a:latin typeface="幼圆" panose="02010509060101010101" pitchFamily="49" charset="-122"/>
                <a:ea typeface="幼圆" panose="02010509060101010101" pitchFamily="49" charset="-122"/>
              </a:defRPr>
            </a:lvl2pPr>
            <a:lvl3pPr marL="1371600" indent="-457200">
              <a:tabLst>
                <a:tab pos="228600" algn="l"/>
                <a:tab pos="252413" algn="l"/>
              </a:tabLst>
              <a:defRPr kumimoji="1">
                <a:solidFill>
                  <a:schemeClr val="tx1"/>
                </a:solidFill>
                <a:latin typeface="幼圆" panose="02010509060101010101" pitchFamily="49" charset="-122"/>
                <a:ea typeface="幼圆" panose="02010509060101010101" pitchFamily="49" charset="-122"/>
              </a:defRPr>
            </a:lvl3pPr>
            <a:lvl4pPr marL="1828800" indent="-457200">
              <a:tabLst>
                <a:tab pos="228600" algn="l"/>
                <a:tab pos="252413" algn="l"/>
              </a:tabLst>
              <a:defRPr kumimoji="1">
                <a:solidFill>
                  <a:schemeClr val="tx1"/>
                </a:solidFill>
                <a:latin typeface="幼圆" panose="02010509060101010101" pitchFamily="49" charset="-122"/>
                <a:ea typeface="幼圆" panose="02010509060101010101" pitchFamily="49" charset="-122"/>
              </a:defRPr>
            </a:lvl4pPr>
            <a:lvl5pPr marL="2286000" indent="-457200">
              <a:tabLst>
                <a:tab pos="228600" algn="l"/>
                <a:tab pos="252413" algn="l"/>
              </a:tabLst>
              <a:defRPr kumimoji="1">
                <a:solidFill>
                  <a:schemeClr val="tx1"/>
                </a:solidFill>
                <a:latin typeface="幼圆" panose="02010509060101010101" pitchFamily="49" charset="-122"/>
                <a:ea typeface="幼圆" panose="02010509060101010101" pitchFamily="49" charset="-122"/>
              </a:defRPr>
            </a:lvl5pPr>
            <a:lvl6pPr marL="2743200" indent="-457200" eaLnBrk="0" fontAlgn="base" hangingPunct="0">
              <a:spcBef>
                <a:spcPct val="0"/>
              </a:spcBef>
              <a:spcAft>
                <a:spcPct val="0"/>
              </a:spcAft>
              <a:tabLst>
                <a:tab pos="228600" algn="l"/>
                <a:tab pos="252413" algn="l"/>
              </a:tabLst>
              <a:defRPr kumimoji="1">
                <a:solidFill>
                  <a:schemeClr val="tx1"/>
                </a:solidFill>
                <a:latin typeface="幼圆" panose="02010509060101010101" pitchFamily="49" charset="-122"/>
                <a:ea typeface="幼圆" panose="02010509060101010101" pitchFamily="49" charset="-122"/>
              </a:defRPr>
            </a:lvl6pPr>
            <a:lvl7pPr marL="3200400" indent="-457200" eaLnBrk="0" fontAlgn="base" hangingPunct="0">
              <a:spcBef>
                <a:spcPct val="0"/>
              </a:spcBef>
              <a:spcAft>
                <a:spcPct val="0"/>
              </a:spcAft>
              <a:tabLst>
                <a:tab pos="228600" algn="l"/>
                <a:tab pos="252413" algn="l"/>
              </a:tabLst>
              <a:defRPr kumimoji="1">
                <a:solidFill>
                  <a:schemeClr val="tx1"/>
                </a:solidFill>
                <a:latin typeface="幼圆" panose="02010509060101010101" pitchFamily="49" charset="-122"/>
                <a:ea typeface="幼圆" panose="02010509060101010101" pitchFamily="49" charset="-122"/>
              </a:defRPr>
            </a:lvl7pPr>
            <a:lvl8pPr marL="3657600" indent="-457200" eaLnBrk="0" fontAlgn="base" hangingPunct="0">
              <a:spcBef>
                <a:spcPct val="0"/>
              </a:spcBef>
              <a:spcAft>
                <a:spcPct val="0"/>
              </a:spcAft>
              <a:tabLst>
                <a:tab pos="228600" algn="l"/>
                <a:tab pos="252413" algn="l"/>
              </a:tabLst>
              <a:defRPr kumimoji="1">
                <a:solidFill>
                  <a:schemeClr val="tx1"/>
                </a:solidFill>
                <a:latin typeface="幼圆" panose="02010509060101010101" pitchFamily="49" charset="-122"/>
                <a:ea typeface="幼圆" panose="02010509060101010101" pitchFamily="49" charset="-122"/>
              </a:defRPr>
            </a:lvl8pPr>
            <a:lvl9pPr marL="4114800" indent="-457200" eaLnBrk="0" fontAlgn="base" hangingPunct="0">
              <a:spcBef>
                <a:spcPct val="0"/>
              </a:spcBef>
              <a:spcAft>
                <a:spcPct val="0"/>
              </a:spcAft>
              <a:tabLst>
                <a:tab pos="228600" algn="l"/>
                <a:tab pos="252413" algn="l"/>
              </a:tabLst>
              <a:defRPr kumimoji="1">
                <a:solidFill>
                  <a:schemeClr val="tx1"/>
                </a:solidFill>
                <a:latin typeface="幼圆" panose="02010509060101010101" pitchFamily="49" charset="-122"/>
                <a:ea typeface="幼圆" panose="02010509060101010101" pitchFamily="49" charset="-122"/>
              </a:defRPr>
            </a:lvl9pPr>
          </a:lstStyle>
          <a:p>
            <a:pPr lvl="2" eaLnBrk="1" hangingPunct="1">
              <a:spcBef>
                <a:spcPct val="50000"/>
              </a:spcBef>
            </a:pPr>
            <a:r>
              <a:rPr lang="en-US" altLang="zh-CN" sz="2000">
                <a:latin typeface="华文中宋" panose="02010600040101010101" pitchFamily="2" charset="-122"/>
                <a:ea typeface="华文中宋" panose="02010600040101010101" pitchFamily="2" charset="-122"/>
              </a:rPr>
              <a:t>1.</a:t>
            </a:r>
            <a:r>
              <a:rPr lang="zh-CN" altLang="en-US" sz="2000">
                <a:latin typeface="华文中宋" panose="02010600040101010101" pitchFamily="2" charset="-122"/>
                <a:ea typeface="华文中宋" panose="02010600040101010101" pitchFamily="2" charset="-122"/>
              </a:rPr>
              <a:t>了解实际运算放大器特性和电路模型。</a:t>
            </a:r>
          </a:p>
          <a:p>
            <a:pPr lvl="2" eaLnBrk="1" hangingPunct="1">
              <a:spcBef>
                <a:spcPct val="50000"/>
              </a:spcBef>
            </a:pPr>
            <a:r>
              <a:rPr lang="en-US" altLang="zh-CN" sz="2000">
                <a:latin typeface="华文中宋" panose="02010600040101010101" pitchFamily="2" charset="-122"/>
                <a:ea typeface="华文中宋" panose="02010600040101010101" pitchFamily="2" charset="-122"/>
              </a:rPr>
              <a:t>2.</a:t>
            </a:r>
            <a:r>
              <a:rPr lang="zh-CN" altLang="en-US" sz="2000">
                <a:latin typeface="华文中宋" panose="02010600040101010101" pitchFamily="2" charset="-122"/>
                <a:ea typeface="华文中宋" panose="02010600040101010101" pitchFamily="2" charset="-122"/>
              </a:rPr>
              <a:t>理解理想运放特性。</a:t>
            </a:r>
          </a:p>
          <a:p>
            <a:pPr lvl="2" eaLnBrk="1" hangingPunct="1">
              <a:spcBef>
                <a:spcPct val="50000"/>
              </a:spcBef>
            </a:pPr>
            <a:r>
              <a:rPr lang="en-US" altLang="zh-CN" sz="2000">
                <a:latin typeface="华文中宋" panose="02010600040101010101" pitchFamily="2" charset="-122"/>
                <a:ea typeface="华文中宋" panose="02010600040101010101" pitchFamily="2" charset="-122"/>
              </a:rPr>
              <a:t>3.</a:t>
            </a:r>
            <a:r>
              <a:rPr lang="zh-CN" altLang="en-US" sz="2000">
                <a:latin typeface="华文中宋" panose="02010600040101010101" pitchFamily="2" charset="-122"/>
                <a:ea typeface="华文中宋" panose="02010600040101010101" pitchFamily="2" charset="-122"/>
              </a:rPr>
              <a:t>熟练分析含理想运放的电路。</a:t>
            </a:r>
          </a:p>
          <a:p>
            <a:pPr lvl="2" eaLnBrk="1" hangingPunct="1">
              <a:spcBef>
                <a:spcPct val="50000"/>
              </a:spcBef>
            </a:pPr>
            <a:r>
              <a:rPr lang="en-US" altLang="zh-CN" sz="2000">
                <a:latin typeface="华文中宋" panose="02010600040101010101" pitchFamily="2" charset="-122"/>
                <a:ea typeface="华文中宋" panose="02010600040101010101" pitchFamily="2" charset="-122"/>
              </a:rPr>
              <a:t>4.</a:t>
            </a:r>
            <a:r>
              <a:rPr lang="zh-CN" altLang="en-US" sz="2000">
                <a:latin typeface="华文中宋" panose="02010600040101010101" pitchFamily="2" charset="-122"/>
                <a:ea typeface="华文中宋" panose="02010600040101010101" pitchFamily="2" charset="-122"/>
              </a:rPr>
              <a:t>掌握基本运算电路的设计。</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10"/>
          <p:cNvSpPr>
            <a:spLocks noChangeArrowheads="1"/>
          </p:cNvSpPr>
          <p:nvPr/>
        </p:nvSpPr>
        <p:spPr bwMode="auto">
          <a:xfrm>
            <a:off x="609600" y="762000"/>
            <a:ext cx="51562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en-US" altLang="zh-CN">
                <a:solidFill>
                  <a:srgbClr val="FF0000"/>
                </a:solidFill>
                <a:ea typeface="隶书" panose="02010509060101010101" pitchFamily="49" charset="-122"/>
              </a:rPr>
              <a:t>1. </a:t>
            </a:r>
            <a:r>
              <a:rPr lang="zh-CN" altLang="en-US">
                <a:solidFill>
                  <a:srgbClr val="FF0000"/>
                </a:solidFill>
                <a:ea typeface="隶书" panose="02010509060101010101" pitchFamily="49" charset="-122"/>
              </a:rPr>
              <a:t>反相比例放大器</a:t>
            </a:r>
            <a:r>
              <a:rPr lang="en-US" altLang="zh-CN">
                <a:solidFill>
                  <a:srgbClr val="FF0000"/>
                </a:solidFill>
                <a:ea typeface="隶书" panose="02010509060101010101" pitchFamily="49" charset="-122"/>
              </a:rPr>
              <a:t>Inverting amplifier</a:t>
            </a:r>
          </a:p>
        </p:txBody>
      </p:sp>
      <p:sp>
        <p:nvSpPr>
          <p:cNvPr id="16390" name="Rectangle 11"/>
          <p:cNvSpPr>
            <a:spLocks noChangeArrowheads="1"/>
          </p:cNvSpPr>
          <p:nvPr/>
        </p:nvSpPr>
        <p:spPr bwMode="auto">
          <a:xfrm>
            <a:off x="609600" y="1447800"/>
            <a:ext cx="5532438"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en-US" altLang="zh-CN">
                <a:solidFill>
                  <a:srgbClr val="FF0000"/>
                </a:solidFill>
                <a:ea typeface="隶书" panose="02010509060101010101" pitchFamily="49" charset="-122"/>
              </a:rPr>
              <a:t>2. </a:t>
            </a:r>
            <a:r>
              <a:rPr lang="zh-CN" altLang="en-US">
                <a:solidFill>
                  <a:srgbClr val="FF0000"/>
                </a:solidFill>
                <a:ea typeface="隶书" panose="02010509060101010101" pitchFamily="49" charset="-122"/>
              </a:rPr>
              <a:t>同相比例放大器</a:t>
            </a:r>
            <a:r>
              <a:rPr lang="en-US" altLang="zh-CN">
                <a:solidFill>
                  <a:srgbClr val="FF0000"/>
                </a:solidFill>
                <a:ea typeface="隶书" panose="02010509060101010101" pitchFamily="49" charset="-122"/>
              </a:rPr>
              <a:t>Noninverting amplifier</a:t>
            </a:r>
          </a:p>
        </p:txBody>
      </p:sp>
      <p:sp>
        <p:nvSpPr>
          <p:cNvPr id="213004" name="Rectangle 12"/>
          <p:cNvSpPr>
            <a:spLocks noChangeArrowheads="1"/>
          </p:cNvSpPr>
          <p:nvPr/>
        </p:nvSpPr>
        <p:spPr bwMode="auto">
          <a:xfrm>
            <a:off x="633154" y="2892425"/>
            <a:ext cx="510909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en-US" altLang="zh-CN" dirty="0">
                <a:solidFill>
                  <a:srgbClr val="FF0000"/>
                </a:solidFill>
                <a:ea typeface="隶书" panose="02010509060101010101" pitchFamily="49" charset="-122"/>
              </a:rPr>
              <a:t>3. </a:t>
            </a:r>
            <a:r>
              <a:rPr lang="zh-CN" altLang="en-US" dirty="0">
                <a:solidFill>
                  <a:srgbClr val="FF0000"/>
                </a:solidFill>
                <a:ea typeface="隶书" panose="02010509060101010101" pitchFamily="49" charset="-122"/>
              </a:rPr>
              <a:t>电压跟随器（或叫缓冲放大电路）</a:t>
            </a:r>
            <a:endParaRPr lang="en-US" altLang="zh-CN" dirty="0">
              <a:solidFill>
                <a:srgbClr val="FF0000"/>
              </a:solidFill>
              <a:ea typeface="隶书" panose="02010509060101010101" pitchFamily="49" charset="-122"/>
            </a:endParaRPr>
          </a:p>
          <a:p>
            <a:pPr eaLnBrk="1" hangingPunct="1">
              <a:spcBef>
                <a:spcPct val="50000"/>
              </a:spcBef>
              <a:buFontTx/>
              <a:buNone/>
            </a:pPr>
            <a:r>
              <a:rPr lang="en-US" altLang="zh-CN" dirty="0">
                <a:solidFill>
                  <a:srgbClr val="FF0000"/>
                </a:solidFill>
                <a:ea typeface="隶书" panose="02010509060101010101" pitchFamily="49" charset="-122"/>
              </a:rPr>
              <a:t>Voltage follower</a:t>
            </a:r>
          </a:p>
        </p:txBody>
      </p:sp>
      <p:graphicFrame>
        <p:nvGraphicFramePr>
          <p:cNvPr id="213007" name="Object 15"/>
          <p:cNvGraphicFramePr>
            <a:graphicFrameLocks noChangeAspect="1"/>
          </p:cNvGraphicFramePr>
          <p:nvPr/>
        </p:nvGraphicFramePr>
        <p:xfrm>
          <a:off x="6038850" y="492125"/>
          <a:ext cx="2976563" cy="2390775"/>
        </p:xfrm>
        <a:graphic>
          <a:graphicData uri="http://schemas.openxmlformats.org/presentationml/2006/ole">
            <mc:AlternateContent xmlns:mc="http://schemas.openxmlformats.org/markup-compatibility/2006">
              <mc:Choice xmlns:v="urn:schemas-microsoft-com:vml" Requires="v">
                <p:oleObj spid="_x0000_s17135" name="Visio" r:id="rId4" imgW="1517332" imgH="1224582" progId="Visio.Drawing.11">
                  <p:embed/>
                </p:oleObj>
              </mc:Choice>
              <mc:Fallback>
                <p:oleObj name="Visio" r:id="rId4" imgW="1517332" imgH="1224582" progId="Visio.Drawing.11">
                  <p:embed/>
                  <p:pic>
                    <p:nvPicPr>
                      <p:cNvPr id="0" name="Object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8850" y="492125"/>
                        <a:ext cx="2976563"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3008" name="Object 16"/>
          <p:cNvGraphicFramePr>
            <a:graphicFrameLocks noChangeAspect="1"/>
          </p:cNvGraphicFramePr>
          <p:nvPr/>
        </p:nvGraphicFramePr>
        <p:xfrm>
          <a:off x="900113" y="1989138"/>
          <a:ext cx="2309812" cy="862012"/>
        </p:xfrm>
        <a:graphic>
          <a:graphicData uri="http://schemas.openxmlformats.org/presentationml/2006/ole">
            <mc:AlternateContent xmlns:mc="http://schemas.openxmlformats.org/markup-compatibility/2006">
              <mc:Choice xmlns:v="urn:schemas-microsoft-com:vml" Requires="v">
                <p:oleObj spid="_x0000_s17136" name="Equation" r:id="rId6" imgW="1155700" imgH="431800" progId="Equation.DSMT4">
                  <p:embed/>
                </p:oleObj>
              </mc:Choice>
              <mc:Fallback>
                <p:oleObj name="Equation" r:id="rId6" imgW="1155700" imgH="431800" progId="Equation.DSMT4">
                  <p:embed/>
                  <p:pic>
                    <p:nvPicPr>
                      <p:cNvPr id="0" name="Object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113" y="1989138"/>
                        <a:ext cx="2309812" cy="86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3009" name="Object 17"/>
          <p:cNvGraphicFramePr>
            <a:graphicFrameLocks noChangeAspect="1"/>
          </p:cNvGraphicFramePr>
          <p:nvPr/>
        </p:nvGraphicFramePr>
        <p:xfrm>
          <a:off x="3563938" y="1990725"/>
          <a:ext cx="1778000" cy="862013"/>
        </p:xfrm>
        <a:graphic>
          <a:graphicData uri="http://schemas.openxmlformats.org/presentationml/2006/ole">
            <mc:AlternateContent xmlns:mc="http://schemas.openxmlformats.org/markup-compatibility/2006">
              <mc:Choice xmlns:v="urn:schemas-microsoft-com:vml" Requires="v">
                <p:oleObj spid="_x0000_s17137" name="Equation" r:id="rId8" imgW="888614" imgH="431613" progId="Equation.DSMT4">
                  <p:embed/>
                </p:oleObj>
              </mc:Choice>
              <mc:Fallback>
                <p:oleObj name="Equation" r:id="rId8" imgW="888614" imgH="431613" progId="Equation.DSMT4">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3938" y="1990725"/>
                        <a:ext cx="1778000" cy="86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3010" name="Object 18"/>
          <p:cNvGraphicFramePr>
            <a:graphicFrameLocks noChangeAspect="1"/>
          </p:cNvGraphicFramePr>
          <p:nvPr/>
        </p:nvGraphicFramePr>
        <p:xfrm>
          <a:off x="1476375" y="6165850"/>
          <a:ext cx="838200" cy="457200"/>
        </p:xfrm>
        <a:graphic>
          <a:graphicData uri="http://schemas.openxmlformats.org/presentationml/2006/ole">
            <mc:AlternateContent xmlns:mc="http://schemas.openxmlformats.org/markup-compatibility/2006">
              <mc:Choice xmlns:v="urn:schemas-microsoft-com:vml" Requires="v">
                <p:oleObj spid="_x0000_s17138" name="Equation" r:id="rId10" imgW="419100" imgH="228600" progId="Equation.DSMT4">
                  <p:embed/>
                </p:oleObj>
              </mc:Choice>
              <mc:Fallback>
                <p:oleObj name="Equation" r:id="rId10" imgW="419100" imgH="228600" progId="Equation.DSMT4">
                  <p:embed/>
                  <p:pic>
                    <p:nvPicPr>
                      <p:cNvPr id="0" name="Object 1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476375" y="616585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3011" name="Object 19"/>
          <p:cNvGraphicFramePr>
            <a:graphicFrameLocks noChangeAspect="1"/>
          </p:cNvGraphicFramePr>
          <p:nvPr/>
        </p:nvGraphicFramePr>
        <p:xfrm>
          <a:off x="381000" y="3733800"/>
          <a:ext cx="3813175" cy="2390775"/>
        </p:xfrm>
        <a:graphic>
          <a:graphicData uri="http://schemas.openxmlformats.org/presentationml/2006/ole">
            <mc:AlternateContent xmlns:mc="http://schemas.openxmlformats.org/markup-compatibility/2006">
              <mc:Choice xmlns:v="urn:schemas-microsoft-com:vml" Requires="v">
                <p:oleObj spid="_x0000_s17139" name="Visio" r:id="rId12" imgW="1935670" imgH="1224582" progId="Visio.Drawing.11">
                  <p:embed/>
                </p:oleObj>
              </mc:Choice>
              <mc:Fallback>
                <p:oleObj name="Visio" r:id="rId12" imgW="1935670" imgH="1224582" progId="Visio.Drawing.11">
                  <p:embed/>
                  <p:pic>
                    <p:nvPicPr>
                      <p:cNvPr id="0"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1000" y="3733800"/>
                        <a:ext cx="3813175"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3012" name="Object 20"/>
          <p:cNvGraphicFramePr>
            <a:graphicFrameLocks noChangeAspect="1"/>
          </p:cNvGraphicFramePr>
          <p:nvPr>
            <p:extLst>
              <p:ext uri="{D42A27DB-BD31-4B8C-83A1-F6EECF244321}">
                <p14:modId xmlns:p14="http://schemas.microsoft.com/office/powerpoint/2010/main" val="3374331576"/>
              </p:ext>
            </p:extLst>
          </p:nvPr>
        </p:nvGraphicFramePr>
        <p:xfrm>
          <a:off x="4572000" y="3634054"/>
          <a:ext cx="2976563" cy="2077535"/>
        </p:xfrm>
        <a:graphic>
          <a:graphicData uri="http://schemas.openxmlformats.org/presentationml/2006/ole">
            <mc:AlternateContent xmlns:mc="http://schemas.openxmlformats.org/markup-compatibility/2006">
              <mc:Choice xmlns:v="urn:schemas-microsoft-com:vml" Requires="v">
                <p:oleObj spid="_x0000_s17140" name="VISIO" r:id="rId14" imgW="1907916" imgH="1192828" progId="Visio.Drawing.5">
                  <p:embed/>
                </p:oleObj>
              </mc:Choice>
              <mc:Fallback>
                <p:oleObj name="VISIO" r:id="rId14" imgW="1907916" imgH="1192828" progId="Visio.Drawing.5">
                  <p:embed/>
                  <p:pic>
                    <p:nvPicPr>
                      <p:cNvPr id="0" name="Object 2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72000" y="3634054"/>
                        <a:ext cx="2976563" cy="2077535"/>
                      </a:xfrm>
                      <a:prstGeom prst="rect">
                        <a:avLst/>
                      </a:prstGeom>
                      <a:noFill/>
                      <a:ln>
                        <a:noFill/>
                      </a:ln>
                      <a:effectLst/>
                      <a:extLst/>
                    </p:spPr>
                  </p:pic>
                </p:oleObj>
              </mc:Fallback>
            </mc:AlternateContent>
          </a:graphicData>
        </a:graphic>
      </p:graphicFrame>
      <p:graphicFrame>
        <p:nvGraphicFramePr>
          <p:cNvPr id="213014" name="Object 22"/>
          <p:cNvGraphicFramePr>
            <a:graphicFrameLocks noChangeAspect="1"/>
          </p:cNvGraphicFramePr>
          <p:nvPr>
            <p:extLst>
              <p:ext uri="{D42A27DB-BD31-4B8C-83A1-F6EECF244321}">
                <p14:modId xmlns:p14="http://schemas.microsoft.com/office/powerpoint/2010/main" val="1718361009"/>
              </p:ext>
            </p:extLst>
          </p:nvPr>
        </p:nvGraphicFramePr>
        <p:xfrm>
          <a:off x="7297738" y="5076449"/>
          <a:ext cx="1541462" cy="749300"/>
        </p:xfrm>
        <a:graphic>
          <a:graphicData uri="http://schemas.openxmlformats.org/presentationml/2006/ole">
            <mc:AlternateContent xmlns:mc="http://schemas.openxmlformats.org/markup-compatibility/2006">
              <mc:Choice xmlns:v="urn:schemas-microsoft-com:vml" Requires="v">
                <p:oleObj spid="_x0000_s17141" name="Equation" r:id="rId16" imgW="888614" imgH="431613" progId="Equation.DSMT4">
                  <p:embed/>
                </p:oleObj>
              </mc:Choice>
              <mc:Fallback>
                <p:oleObj name="Equation" r:id="rId16" imgW="888614" imgH="431613" progId="Equation.DSMT4">
                  <p:embed/>
                  <p:pic>
                    <p:nvPicPr>
                      <p:cNvPr id="0" name="Object 2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297738" y="5076449"/>
                        <a:ext cx="1541462" cy="749300"/>
                      </a:xfrm>
                      <a:prstGeom prst="rect">
                        <a:avLst/>
                      </a:prstGeom>
                      <a:noFill/>
                      <a:ln>
                        <a:noFill/>
                      </a:ln>
                      <a:effectLst/>
                      <a:extLst/>
                    </p:spPr>
                  </p:pic>
                </p:oleObj>
              </mc:Fallback>
            </mc:AlternateContent>
          </a:graphicData>
        </a:graphic>
      </p:graphicFrame>
      <p:sp>
        <p:nvSpPr>
          <p:cNvPr id="16" name="Rectangle 6"/>
          <p:cNvSpPr txBox="1">
            <a:spLocks noChangeArrowheads="1"/>
          </p:cNvSpPr>
          <p:nvPr/>
        </p:nvSpPr>
        <p:spPr bwMode="auto">
          <a:xfrm>
            <a:off x="381000" y="3048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kumimoji="1" sz="3200" kern="1200">
                <a:solidFill>
                  <a:schemeClr val="tx2"/>
                </a:solidFill>
                <a:latin typeface="+mj-lt"/>
                <a:ea typeface="+mj-ea"/>
                <a:cs typeface="+mj-cs"/>
              </a:defRPr>
            </a:lvl1pPr>
            <a:lvl2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2pPr>
            <a:lvl3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3pPr>
            <a:lvl4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4pPr>
            <a:lvl5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5pPr>
            <a:lvl6pPr marL="4572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6pPr>
            <a:lvl7pPr marL="9144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7pPr>
            <a:lvl8pPr marL="13716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8pPr>
            <a:lvl9pPr marL="18288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9pPr>
          </a:lstStyle>
          <a:p>
            <a:pPr algn="l" eaLnBrk="1" hangingPunct="1">
              <a:defRPr/>
            </a:pPr>
            <a:r>
              <a:rPr lang="en-US" altLang="zh-CN">
                <a:solidFill>
                  <a:schemeClr val="tx1"/>
                </a:solidFill>
                <a:effectLst>
                  <a:outerShdw blurRad="38100" dist="38100" dir="2700000" algn="tl">
                    <a:srgbClr val="C0C0C0"/>
                  </a:outerShdw>
                </a:effectLst>
                <a:ea typeface="隶书" panose="02010509060101010101" pitchFamily="49" charset="-122"/>
              </a:rPr>
              <a:t>5.3</a:t>
            </a:r>
            <a:r>
              <a:rPr lang="zh-CN" altLang="en-US">
                <a:solidFill>
                  <a:schemeClr val="tx1"/>
                </a:solidFill>
                <a:effectLst>
                  <a:outerShdw blurRad="38100" dist="38100" dir="2700000" algn="tl">
                    <a:srgbClr val="C0C0C0"/>
                  </a:outerShdw>
                </a:effectLst>
                <a:ea typeface="隶书" panose="02010509060101010101" pitchFamily="49" charset="-122"/>
              </a:rPr>
              <a:t>运算放大电路</a:t>
            </a:r>
            <a:endParaRPr lang="zh-CN" altLang="en-US" dirty="0">
              <a:solidFill>
                <a:schemeClr val="tx1"/>
              </a:solidFill>
              <a:effectLst>
                <a:outerShdw blurRad="38100" dist="38100" dir="2700000" algn="tl">
                  <a:srgbClr val="C0C0C0"/>
                </a:outerShdw>
              </a:effectLst>
              <a:ea typeface="隶书" panose="02010509060101010101" pitchFamily="49" charset="-122"/>
            </a:endParaRPr>
          </a:p>
        </p:txBody>
      </p:sp>
      <p:sp>
        <p:nvSpPr>
          <p:cNvPr id="17" name="Text Box 6"/>
          <p:cNvSpPr txBox="1">
            <a:spLocks noChangeArrowheads="1"/>
          </p:cNvSpPr>
          <p:nvPr/>
        </p:nvSpPr>
        <p:spPr bwMode="auto">
          <a:xfrm>
            <a:off x="3707904" y="5939909"/>
            <a:ext cx="5646097"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latin typeface="Times New Roman" panose="02020603050405020304" pitchFamily="18" charset="0"/>
              </a:rPr>
              <a:t>信号源自身不提供功率，而由电压跟随其向负载供电</a:t>
            </a:r>
            <a:r>
              <a:rPr kumimoji="1" lang="zh-CN" altLang="en-US" b="1" dirty="0">
                <a:latin typeface="Times New Roman" panose="02020603050405020304" pitchFamily="18" charset="0"/>
              </a:rPr>
              <a:t>  </a:t>
            </a:r>
          </a:p>
        </p:txBody>
      </p:sp>
      <p:sp>
        <p:nvSpPr>
          <p:cNvPr id="19" name="Text Box 8"/>
          <p:cNvSpPr txBox="1">
            <a:spLocks noChangeArrowheads="1"/>
          </p:cNvSpPr>
          <p:nvPr/>
        </p:nvSpPr>
        <p:spPr bwMode="auto">
          <a:xfrm>
            <a:off x="3707904" y="6368534"/>
            <a:ext cx="4948791"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latin typeface="Times New Roman" panose="02020603050405020304" pitchFamily="18" charset="0"/>
              </a:rPr>
              <a:t>应用：在电路中起隔离前后两级电路的作用。  </a:t>
            </a:r>
          </a:p>
        </p:txBody>
      </p:sp>
      <p:sp>
        <p:nvSpPr>
          <p:cNvPr id="2" name="文本框 1">
            <a:extLst>
              <a:ext uri="{FF2B5EF4-FFF2-40B4-BE49-F238E27FC236}">
                <a16:creationId xmlns:a16="http://schemas.microsoft.com/office/drawing/2014/main" id="{B70BE183-F807-4DE5-80AD-E69DC2053807}"/>
              </a:ext>
            </a:extLst>
          </p:cNvPr>
          <p:cNvSpPr txBox="1"/>
          <p:nvPr/>
        </p:nvSpPr>
        <p:spPr>
          <a:xfrm>
            <a:off x="4599763" y="3354378"/>
            <a:ext cx="2249334" cy="400110"/>
          </a:xfrm>
          <a:prstGeom prst="rect">
            <a:avLst/>
          </a:prstGeom>
          <a:noFill/>
        </p:spPr>
        <p:txBody>
          <a:bodyPr wrap="none" rtlCol="0">
            <a:spAutoFit/>
          </a:bodyPr>
          <a:lstStyle/>
          <a:p>
            <a:r>
              <a:rPr lang="zh-CN" altLang="en-US" sz="2000" b="1" dirty="0">
                <a:solidFill>
                  <a:schemeClr val="accent2">
                    <a:lumMod val="75000"/>
                  </a:schemeClr>
                </a:solidFill>
              </a:rPr>
              <a:t>与直接供电相对照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13007"/>
                                        </p:tgtEl>
                                        <p:attrNameLst>
                                          <p:attrName>style.visibility</p:attrName>
                                        </p:attrNameLst>
                                      </p:cBhvr>
                                      <p:to>
                                        <p:strVal val="visible"/>
                                      </p:to>
                                    </p:set>
                                    <p:animEffect transition="in" filter="box(in)">
                                      <p:cBhvr>
                                        <p:cTn id="7" dur="500"/>
                                        <p:tgtEl>
                                          <p:spTgt spid="2130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13008"/>
                                        </p:tgtEl>
                                        <p:attrNameLst>
                                          <p:attrName>style.visibility</p:attrName>
                                        </p:attrNameLst>
                                      </p:cBhvr>
                                      <p:to>
                                        <p:strVal val="visible"/>
                                      </p:to>
                                    </p:set>
                                    <p:animEffect transition="in" filter="box(in)">
                                      <p:cBhvr>
                                        <p:cTn id="12" dur="500"/>
                                        <p:tgtEl>
                                          <p:spTgt spid="2130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13009"/>
                                        </p:tgtEl>
                                        <p:attrNameLst>
                                          <p:attrName>style.visibility</p:attrName>
                                        </p:attrNameLst>
                                      </p:cBhvr>
                                      <p:to>
                                        <p:strVal val="visible"/>
                                      </p:to>
                                    </p:set>
                                    <p:animEffect transition="in" filter="box(in)">
                                      <p:cBhvr>
                                        <p:cTn id="17" dur="500"/>
                                        <p:tgtEl>
                                          <p:spTgt spid="21300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13004"/>
                                        </p:tgtEl>
                                        <p:attrNameLst>
                                          <p:attrName>style.visibility</p:attrName>
                                        </p:attrNameLst>
                                      </p:cBhvr>
                                      <p:to>
                                        <p:strVal val="visible"/>
                                      </p:to>
                                    </p:set>
                                    <p:animEffect transition="in" filter="box(in)">
                                      <p:cBhvr>
                                        <p:cTn id="22" dur="500"/>
                                        <p:tgtEl>
                                          <p:spTgt spid="21300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213011"/>
                                        </p:tgtEl>
                                        <p:attrNameLst>
                                          <p:attrName>style.visibility</p:attrName>
                                        </p:attrNameLst>
                                      </p:cBhvr>
                                      <p:to>
                                        <p:strVal val="visible"/>
                                      </p:to>
                                    </p:set>
                                    <p:animEffect transition="in" filter="box(in)">
                                      <p:cBhvr>
                                        <p:cTn id="27" dur="500"/>
                                        <p:tgtEl>
                                          <p:spTgt spid="21301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1301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ppt_x"/>
                                          </p:val>
                                        </p:tav>
                                        <p:tav tm="100000">
                                          <p:val>
                                            <p:strVal val="#ppt_x"/>
                                          </p:val>
                                        </p:tav>
                                      </p:tavLst>
                                    </p:anim>
                                    <p:anim calcmode="lin" valueType="num">
                                      <p:cBhvr additive="base">
                                        <p:cTn id="3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213012"/>
                                        </p:tgtEl>
                                        <p:attrNameLst>
                                          <p:attrName>style.visibility</p:attrName>
                                        </p:attrNameLst>
                                      </p:cBhvr>
                                      <p:to>
                                        <p:strVal val="visible"/>
                                      </p:to>
                                    </p:set>
                                    <p:animEffect transition="in" filter="box(in)">
                                      <p:cBhvr>
                                        <p:cTn id="42" dur="500"/>
                                        <p:tgtEl>
                                          <p:spTgt spid="213012"/>
                                        </p:tgtEl>
                                      </p:cBhvr>
                                    </p:animEffect>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21301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ppt_x"/>
                                          </p:val>
                                        </p:tav>
                                        <p:tav tm="100000">
                                          <p:val>
                                            <p:strVal val="#ppt_x"/>
                                          </p:val>
                                        </p:tav>
                                      </p:tavLst>
                                    </p:anim>
                                    <p:anim calcmode="lin" valueType="num">
                                      <p:cBhvr additive="base">
                                        <p:cTn id="5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wipe(left)">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004" grpId="0" autoUpdateAnimBg="0"/>
      <p:bldP spid="17" grpId="0" autoUpdateAnimBg="0"/>
      <p:bldP spid="19" grpId="0" autoUpdateAnimBg="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1"/>
          <p:cNvSpPr>
            <a:spLocks noGrp="1"/>
          </p:cNvSpPr>
          <p:nvPr>
            <p:ph type="dt" sz="quarter" idx="10"/>
          </p:nvPr>
        </p:nvSpPr>
        <p:spPr/>
        <p:txBody>
          <a:bodyPr/>
          <a:lstStyle/>
          <a:p>
            <a:pPr>
              <a:defRPr/>
            </a:pPr>
            <a:fld id="{E39521E1-B33E-42A2-802D-7732B52BB211}" type="datetime1">
              <a:rPr lang="zh-CN" altLang="en-US"/>
              <a:pPr>
                <a:defRPr/>
              </a:pPr>
              <a:t>2021/4/1</a:t>
            </a:fld>
            <a:endParaRPr lang="en-US" altLang="zh-CN"/>
          </a:p>
        </p:txBody>
      </p:sp>
      <p:sp>
        <p:nvSpPr>
          <p:cNvPr id="8" name="页脚占位符 2"/>
          <p:cNvSpPr>
            <a:spLocks noGrp="1"/>
          </p:cNvSpPr>
          <p:nvPr>
            <p:ph type="ftr" sz="quarter" idx="11"/>
          </p:nvPr>
        </p:nvSpPr>
        <p:spPr/>
        <p:txBody>
          <a:bodyPr/>
          <a:lstStyle/>
          <a:p>
            <a:pPr>
              <a:defRPr/>
            </a:pPr>
            <a:r>
              <a:rPr lang="zh-CN" altLang="en-US"/>
              <a:t>电路理论</a:t>
            </a:r>
            <a:endParaRPr lang="en-US" altLang="zh-CN"/>
          </a:p>
        </p:txBody>
      </p:sp>
      <p:sp>
        <p:nvSpPr>
          <p:cNvPr id="9" name="灯片编号占位符 3"/>
          <p:cNvSpPr>
            <a:spLocks noGrp="1"/>
          </p:cNvSpPr>
          <p:nvPr>
            <p:ph type="sldNum" sz="quarter" idx="12"/>
          </p:nvPr>
        </p:nvSpPr>
        <p:spPr/>
        <p:txBody>
          <a:bodyPr/>
          <a:lstStyle/>
          <a:p>
            <a:pPr>
              <a:defRPr/>
            </a:pPr>
            <a:fld id="{E0217837-6D5F-4BB7-A170-65F37BB85753}" type="slidenum">
              <a:rPr lang="en-US" altLang="zh-CN"/>
              <a:pPr>
                <a:defRPr/>
              </a:pPr>
              <a:t>21</a:t>
            </a:fld>
            <a:endParaRPr lang="en-US" altLang="zh-CN"/>
          </a:p>
        </p:txBody>
      </p:sp>
      <p:sp>
        <p:nvSpPr>
          <p:cNvPr id="17413" name="Rectangle 13"/>
          <p:cNvSpPr>
            <a:spLocks noChangeArrowheads="1"/>
          </p:cNvSpPr>
          <p:nvPr/>
        </p:nvSpPr>
        <p:spPr bwMode="auto">
          <a:xfrm>
            <a:off x="609600" y="990600"/>
            <a:ext cx="5969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en-US" altLang="zh-CN">
                <a:solidFill>
                  <a:srgbClr val="FF0000"/>
                </a:solidFill>
                <a:ea typeface="隶书" panose="02010509060101010101" pitchFamily="49" charset="-122"/>
              </a:rPr>
              <a:t>4. </a:t>
            </a:r>
            <a:r>
              <a:rPr lang="zh-CN" altLang="en-US">
                <a:solidFill>
                  <a:srgbClr val="FF0000"/>
                </a:solidFill>
                <a:ea typeface="隶书" panose="02010509060101010101" pitchFamily="49" charset="-122"/>
              </a:rPr>
              <a:t>求和放大器（加法器）</a:t>
            </a:r>
            <a:r>
              <a:rPr lang="en-US" altLang="zh-CN">
                <a:solidFill>
                  <a:srgbClr val="FF0000"/>
                </a:solidFill>
                <a:ea typeface="隶书" panose="02010509060101010101" pitchFamily="49" charset="-122"/>
              </a:rPr>
              <a:t>Summing amplifier</a:t>
            </a:r>
          </a:p>
        </p:txBody>
      </p:sp>
      <p:graphicFrame>
        <p:nvGraphicFramePr>
          <p:cNvPr id="17414" name="Object 21"/>
          <p:cNvGraphicFramePr>
            <a:graphicFrameLocks noChangeAspect="1"/>
          </p:cNvGraphicFramePr>
          <p:nvPr/>
        </p:nvGraphicFramePr>
        <p:xfrm>
          <a:off x="4686300" y="1395413"/>
          <a:ext cx="4076700" cy="2606675"/>
        </p:xfrm>
        <a:graphic>
          <a:graphicData uri="http://schemas.openxmlformats.org/presentationml/2006/ole">
            <mc:AlternateContent xmlns:mc="http://schemas.openxmlformats.org/markup-compatibility/2006">
              <mc:Choice xmlns:v="urn:schemas-microsoft-com:vml" Requires="v">
                <p:oleObj spid="_x0000_s17730" name="Visio" r:id="rId3" imgW="2067258" imgH="1332595" progId="Visio.Drawing.11">
                  <p:embed/>
                </p:oleObj>
              </mc:Choice>
              <mc:Fallback>
                <p:oleObj name="Visio" r:id="rId3" imgW="2067258" imgH="1332595" progId="Visio.Drawing.11">
                  <p:embed/>
                  <p:pic>
                    <p:nvPicPr>
                      <p:cNvPr id="0" name="Object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1395413"/>
                        <a:ext cx="4076700" cy="260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4038" name="Object 22"/>
          <p:cNvGraphicFramePr>
            <a:graphicFrameLocks noChangeAspect="1"/>
          </p:cNvGraphicFramePr>
          <p:nvPr/>
        </p:nvGraphicFramePr>
        <p:xfrm>
          <a:off x="755650" y="4029075"/>
          <a:ext cx="4238625" cy="887413"/>
        </p:xfrm>
        <a:graphic>
          <a:graphicData uri="http://schemas.openxmlformats.org/presentationml/2006/ole">
            <mc:AlternateContent xmlns:mc="http://schemas.openxmlformats.org/markup-compatibility/2006">
              <mc:Choice xmlns:v="urn:schemas-microsoft-com:vml" Requires="v">
                <p:oleObj spid="_x0000_s17731" name="Equation" r:id="rId5" imgW="2120900" imgH="444500" progId="Equation.DSMT4">
                  <p:embed/>
                </p:oleObj>
              </mc:Choice>
              <mc:Fallback>
                <p:oleObj name="Equation" r:id="rId5" imgW="2120900" imgH="444500" progId="Equation.DSMT4">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4029075"/>
                        <a:ext cx="4238625" cy="887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4040" name="Object 24"/>
          <p:cNvGraphicFramePr>
            <a:graphicFrameLocks noChangeAspect="1"/>
          </p:cNvGraphicFramePr>
          <p:nvPr/>
        </p:nvGraphicFramePr>
        <p:xfrm>
          <a:off x="755650" y="5324475"/>
          <a:ext cx="3705225" cy="912813"/>
        </p:xfrm>
        <a:graphic>
          <a:graphicData uri="http://schemas.openxmlformats.org/presentationml/2006/ole">
            <mc:AlternateContent xmlns:mc="http://schemas.openxmlformats.org/markup-compatibility/2006">
              <mc:Choice xmlns:v="urn:schemas-microsoft-com:vml" Requires="v">
                <p:oleObj spid="_x0000_s17732" name="公式" r:id="rId7" imgW="1854200" imgH="457200" progId="Equation.3">
                  <p:embed/>
                </p:oleObj>
              </mc:Choice>
              <mc:Fallback>
                <p:oleObj name="公式" r:id="rId7" imgW="1854200" imgH="457200" progId="Equation.3">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5324475"/>
                        <a:ext cx="3705225"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6"/>
          <p:cNvSpPr txBox="1">
            <a:spLocks noChangeArrowheads="1"/>
          </p:cNvSpPr>
          <p:nvPr/>
        </p:nvSpPr>
        <p:spPr bwMode="auto">
          <a:xfrm>
            <a:off x="381000" y="30480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ctr" rtl="0" eaLnBrk="0" fontAlgn="base" hangingPunct="0">
              <a:spcBef>
                <a:spcPct val="0"/>
              </a:spcBef>
              <a:spcAft>
                <a:spcPct val="0"/>
              </a:spcAft>
              <a:defRPr kumimoji="1" sz="3200" kern="1200">
                <a:solidFill>
                  <a:schemeClr val="tx2"/>
                </a:solidFill>
                <a:latin typeface="+mj-lt"/>
                <a:ea typeface="+mj-ea"/>
                <a:cs typeface="+mj-cs"/>
              </a:defRPr>
            </a:lvl1pPr>
            <a:lvl2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2pPr>
            <a:lvl3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3pPr>
            <a:lvl4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4pPr>
            <a:lvl5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5pPr>
            <a:lvl6pPr marL="4572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6pPr>
            <a:lvl7pPr marL="9144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7pPr>
            <a:lvl8pPr marL="13716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8pPr>
            <a:lvl9pPr marL="18288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9pPr>
          </a:lstStyle>
          <a:p>
            <a:pPr algn="l" eaLnBrk="1" hangingPunct="1">
              <a:defRPr/>
            </a:pPr>
            <a:r>
              <a:rPr lang="en-US" altLang="zh-CN">
                <a:solidFill>
                  <a:schemeClr val="tx1"/>
                </a:solidFill>
                <a:effectLst>
                  <a:outerShdw blurRad="38100" dist="38100" dir="2700000" algn="tl">
                    <a:srgbClr val="C0C0C0"/>
                  </a:outerShdw>
                </a:effectLst>
                <a:ea typeface="隶书" panose="02010509060101010101" pitchFamily="49" charset="-122"/>
              </a:rPr>
              <a:t>5.3</a:t>
            </a:r>
            <a:r>
              <a:rPr lang="zh-CN" altLang="en-US">
                <a:solidFill>
                  <a:schemeClr val="tx1"/>
                </a:solidFill>
                <a:effectLst>
                  <a:outerShdw blurRad="38100" dist="38100" dir="2700000" algn="tl">
                    <a:srgbClr val="C0C0C0"/>
                  </a:outerShdw>
                </a:effectLst>
                <a:ea typeface="隶书" panose="02010509060101010101" pitchFamily="49" charset="-122"/>
              </a:rPr>
              <a:t>运算放大电路</a:t>
            </a:r>
            <a:endParaRPr lang="zh-CN" altLang="en-US" dirty="0">
              <a:solidFill>
                <a:schemeClr val="tx1"/>
              </a:solidFill>
              <a:effectLst>
                <a:outerShdw blurRad="38100" dist="38100" dir="2700000" algn="tl">
                  <a:srgbClr val="C0C0C0"/>
                </a:outerShdw>
              </a:effectLst>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14038"/>
                                        </p:tgtEl>
                                        <p:attrNameLst>
                                          <p:attrName>style.visibility</p:attrName>
                                        </p:attrNameLst>
                                      </p:cBhvr>
                                      <p:to>
                                        <p:strVal val="visible"/>
                                      </p:to>
                                    </p:set>
                                    <p:animEffect transition="in" filter="box(in)">
                                      <p:cBhvr>
                                        <p:cTn id="7" dur="500"/>
                                        <p:tgtEl>
                                          <p:spTgt spid="2140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14040"/>
                                        </p:tgtEl>
                                        <p:attrNameLst>
                                          <p:attrName>style.visibility</p:attrName>
                                        </p:attrNameLst>
                                      </p:cBhvr>
                                      <p:to>
                                        <p:strVal val="visible"/>
                                      </p:to>
                                    </p:set>
                                    <p:animEffect transition="in" filter="box(in)">
                                      <p:cBhvr>
                                        <p:cTn id="12" dur="500"/>
                                        <p:tgtEl>
                                          <p:spTgt spid="214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日期占位符 1"/>
          <p:cNvSpPr>
            <a:spLocks noGrp="1"/>
          </p:cNvSpPr>
          <p:nvPr>
            <p:ph type="dt" sz="quarter" idx="10"/>
          </p:nvPr>
        </p:nvSpPr>
        <p:spPr/>
        <p:txBody>
          <a:bodyPr/>
          <a:lstStyle/>
          <a:p>
            <a:pPr>
              <a:defRPr/>
            </a:pPr>
            <a:fld id="{037D8820-99A1-4858-BABF-257A046B9807}" type="datetime1">
              <a:rPr lang="zh-CN" altLang="en-US"/>
              <a:pPr>
                <a:defRPr/>
              </a:pPr>
              <a:t>2021/4/1</a:t>
            </a:fld>
            <a:endParaRPr lang="en-US" altLang="zh-CN"/>
          </a:p>
        </p:txBody>
      </p:sp>
      <p:sp>
        <p:nvSpPr>
          <p:cNvPr id="8" name="页脚占位符 2"/>
          <p:cNvSpPr>
            <a:spLocks noGrp="1"/>
          </p:cNvSpPr>
          <p:nvPr>
            <p:ph type="ftr" sz="quarter" idx="11"/>
          </p:nvPr>
        </p:nvSpPr>
        <p:spPr/>
        <p:txBody>
          <a:bodyPr/>
          <a:lstStyle/>
          <a:p>
            <a:pPr>
              <a:defRPr/>
            </a:pPr>
            <a:r>
              <a:rPr lang="zh-CN" altLang="en-US"/>
              <a:t>电路理论</a:t>
            </a:r>
            <a:endParaRPr lang="en-US" altLang="zh-CN"/>
          </a:p>
        </p:txBody>
      </p:sp>
      <p:sp>
        <p:nvSpPr>
          <p:cNvPr id="9" name="灯片编号占位符 3"/>
          <p:cNvSpPr>
            <a:spLocks noGrp="1"/>
          </p:cNvSpPr>
          <p:nvPr>
            <p:ph type="sldNum" sz="quarter" idx="12"/>
          </p:nvPr>
        </p:nvSpPr>
        <p:spPr/>
        <p:txBody>
          <a:bodyPr/>
          <a:lstStyle/>
          <a:p>
            <a:pPr>
              <a:defRPr/>
            </a:pPr>
            <a:fld id="{A4492B38-D5C0-4052-9A06-598CF591E4AA}" type="slidenum">
              <a:rPr lang="en-US" altLang="zh-CN"/>
              <a:pPr>
                <a:defRPr/>
              </a:pPr>
              <a:t>22</a:t>
            </a:fld>
            <a:endParaRPr lang="en-US" altLang="zh-CN"/>
          </a:p>
        </p:txBody>
      </p:sp>
      <p:sp>
        <p:nvSpPr>
          <p:cNvPr id="215046" name="Rectangle 6"/>
          <p:cNvSpPr>
            <a:spLocks noGrp="1" noChangeArrowheads="1"/>
          </p:cNvSpPr>
          <p:nvPr>
            <p:ph type="title" idx="4294967295"/>
          </p:nvPr>
        </p:nvSpPr>
        <p:spPr/>
        <p:txBody>
          <a:bodyPr/>
          <a:lstStyle/>
          <a:p>
            <a:pPr algn="l" eaLnBrk="1" hangingPunct="1">
              <a:defRPr/>
            </a:pPr>
            <a:r>
              <a:rPr lang="en-US" altLang="zh-CN" dirty="0">
                <a:solidFill>
                  <a:schemeClr val="tx1"/>
                </a:solidFill>
                <a:effectLst>
                  <a:outerShdw blurRad="38100" dist="38100" dir="2700000" algn="tl">
                    <a:srgbClr val="C0C0C0"/>
                  </a:outerShdw>
                </a:effectLst>
                <a:ea typeface="隶书" panose="02010509060101010101" pitchFamily="49" charset="-122"/>
              </a:rPr>
              <a:t>5.3</a:t>
            </a:r>
            <a:r>
              <a:rPr lang="zh-CN" altLang="en-US" dirty="0">
                <a:solidFill>
                  <a:schemeClr val="tx1"/>
                </a:solidFill>
                <a:effectLst>
                  <a:outerShdw blurRad="38100" dist="38100" dir="2700000" algn="tl">
                    <a:srgbClr val="C0C0C0"/>
                  </a:outerShdw>
                </a:effectLst>
                <a:ea typeface="隶书" panose="02010509060101010101" pitchFamily="49" charset="-122"/>
              </a:rPr>
              <a:t>运算放大电路</a:t>
            </a:r>
          </a:p>
        </p:txBody>
      </p:sp>
      <p:sp>
        <p:nvSpPr>
          <p:cNvPr id="18438" name="Rectangle 14"/>
          <p:cNvSpPr>
            <a:spLocks noChangeArrowheads="1"/>
          </p:cNvSpPr>
          <p:nvPr/>
        </p:nvSpPr>
        <p:spPr bwMode="auto">
          <a:xfrm>
            <a:off x="381000" y="990600"/>
            <a:ext cx="5002213"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en-US" altLang="zh-CN">
                <a:solidFill>
                  <a:srgbClr val="FF0000"/>
                </a:solidFill>
                <a:ea typeface="隶书" panose="02010509060101010101" pitchFamily="49" charset="-122"/>
              </a:rPr>
              <a:t>5. </a:t>
            </a:r>
            <a:r>
              <a:rPr lang="zh-CN" altLang="en-US">
                <a:solidFill>
                  <a:srgbClr val="FF0000"/>
                </a:solidFill>
                <a:ea typeface="隶书" panose="02010509060101010101" pitchFamily="49" charset="-122"/>
              </a:rPr>
              <a:t>差分放大器（减法器）</a:t>
            </a:r>
            <a:endParaRPr lang="en-US" altLang="zh-CN">
              <a:solidFill>
                <a:srgbClr val="FF0000"/>
              </a:solidFill>
              <a:ea typeface="隶书" panose="02010509060101010101" pitchFamily="49" charset="-122"/>
            </a:endParaRPr>
          </a:p>
          <a:p>
            <a:pPr eaLnBrk="1" hangingPunct="1">
              <a:spcBef>
                <a:spcPct val="50000"/>
              </a:spcBef>
              <a:buFontTx/>
              <a:buNone/>
            </a:pPr>
            <a:r>
              <a:rPr lang="en-US" altLang="zh-CN">
                <a:solidFill>
                  <a:srgbClr val="FF0000"/>
                </a:solidFill>
                <a:ea typeface="隶书" panose="02010509060101010101" pitchFamily="49" charset="-122"/>
              </a:rPr>
              <a:t>      Difference amplifier</a:t>
            </a:r>
            <a:r>
              <a:rPr lang="zh-CN" altLang="en-US">
                <a:solidFill>
                  <a:srgbClr val="FF0000"/>
                </a:solidFill>
                <a:ea typeface="隶书" panose="02010509060101010101" pitchFamily="49" charset="-122"/>
              </a:rPr>
              <a:t>（</a:t>
            </a:r>
            <a:r>
              <a:rPr lang="en-US" altLang="zh-CN">
                <a:solidFill>
                  <a:srgbClr val="FF0000"/>
                </a:solidFill>
                <a:ea typeface="隶书" panose="02010509060101010101" pitchFamily="49" charset="-122"/>
              </a:rPr>
              <a:t>subtractor</a:t>
            </a:r>
            <a:r>
              <a:rPr lang="zh-CN" altLang="en-US">
                <a:solidFill>
                  <a:srgbClr val="FF0000"/>
                </a:solidFill>
                <a:ea typeface="隶书" panose="02010509060101010101" pitchFamily="49" charset="-122"/>
              </a:rPr>
              <a:t>）</a:t>
            </a:r>
            <a:endParaRPr lang="en-US" altLang="zh-CN">
              <a:solidFill>
                <a:srgbClr val="FF0000"/>
              </a:solidFill>
              <a:ea typeface="隶书" panose="02010509060101010101" pitchFamily="49" charset="-122"/>
            </a:endParaRPr>
          </a:p>
        </p:txBody>
      </p:sp>
      <p:graphicFrame>
        <p:nvGraphicFramePr>
          <p:cNvPr id="215062" name="Object 22"/>
          <p:cNvGraphicFramePr>
            <a:graphicFrameLocks noChangeAspect="1"/>
          </p:cNvGraphicFramePr>
          <p:nvPr/>
        </p:nvGraphicFramePr>
        <p:xfrm>
          <a:off x="5651500" y="1497013"/>
          <a:ext cx="2979738" cy="3300412"/>
        </p:xfrm>
        <a:graphic>
          <a:graphicData uri="http://schemas.openxmlformats.org/presentationml/2006/ole">
            <mc:AlternateContent xmlns:mc="http://schemas.openxmlformats.org/markup-compatibility/2006">
              <mc:Choice xmlns:v="urn:schemas-microsoft-com:vml" Requires="v">
                <p:oleObj spid="_x0000_s18754" name="Visio" r:id="rId3" imgW="1517332" imgH="1677638" progId="Visio.Drawing.11">
                  <p:embed/>
                </p:oleObj>
              </mc:Choice>
              <mc:Fallback>
                <p:oleObj name="Visio" r:id="rId3" imgW="1517332" imgH="1677638" progId="Visio.Drawing.11">
                  <p:embed/>
                  <p:pic>
                    <p:nvPicPr>
                      <p:cNvPr id="0" name="Object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0" y="1497013"/>
                        <a:ext cx="2979738" cy="330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69" name="Object 29"/>
          <p:cNvGraphicFramePr>
            <a:graphicFrameLocks noChangeAspect="1"/>
          </p:cNvGraphicFramePr>
          <p:nvPr/>
        </p:nvGraphicFramePr>
        <p:xfrm>
          <a:off x="611188" y="2420938"/>
          <a:ext cx="2716212" cy="862012"/>
        </p:xfrm>
        <a:graphic>
          <a:graphicData uri="http://schemas.openxmlformats.org/presentationml/2006/ole">
            <mc:AlternateContent xmlns:mc="http://schemas.openxmlformats.org/markup-compatibility/2006">
              <mc:Choice xmlns:v="urn:schemas-microsoft-com:vml" Requires="v">
                <p:oleObj spid="_x0000_s18755" name="Equation" r:id="rId5" imgW="1358310" imgH="431613" progId="Equation.DSMT4">
                  <p:embed/>
                </p:oleObj>
              </mc:Choice>
              <mc:Fallback>
                <p:oleObj name="Equation" r:id="rId5" imgW="1358310" imgH="431613" progId="Equation.DSMT4">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2420938"/>
                        <a:ext cx="2716212" cy="86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70" name="Object 30"/>
          <p:cNvGraphicFramePr>
            <a:graphicFrameLocks noChangeAspect="1"/>
          </p:cNvGraphicFramePr>
          <p:nvPr/>
        </p:nvGraphicFramePr>
        <p:xfrm>
          <a:off x="798513" y="3430588"/>
          <a:ext cx="2741612" cy="862012"/>
        </p:xfrm>
        <a:graphic>
          <a:graphicData uri="http://schemas.openxmlformats.org/presentationml/2006/ole">
            <mc:AlternateContent xmlns:mc="http://schemas.openxmlformats.org/markup-compatibility/2006">
              <mc:Choice xmlns:v="urn:schemas-microsoft-com:vml" Requires="v">
                <p:oleObj spid="_x0000_s18756" name="Equation" r:id="rId7" imgW="1371600" imgH="431800" progId="Equation.DSMT4">
                  <p:embed/>
                </p:oleObj>
              </mc:Choice>
              <mc:Fallback>
                <p:oleObj name="Equation" r:id="rId7" imgW="1371600" imgH="431800" progId="Equation.DSMT4">
                  <p:embed/>
                  <p:pic>
                    <p:nvPicPr>
                      <p:cNvPr id="0"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8513" y="3430588"/>
                        <a:ext cx="2741612" cy="86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5062"/>
                                        </p:tgtEl>
                                        <p:attrNameLst>
                                          <p:attrName>style.visibility</p:attrName>
                                        </p:attrNameLst>
                                      </p:cBhvr>
                                      <p:to>
                                        <p:strVal val="visible"/>
                                      </p:to>
                                    </p:set>
                                    <p:animEffect transition="in" filter="wipe(left)">
                                      <p:cBhvr>
                                        <p:cTn id="7" dur="500"/>
                                        <p:tgtEl>
                                          <p:spTgt spid="2150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15069"/>
                                        </p:tgtEl>
                                        <p:attrNameLst>
                                          <p:attrName>style.visibility</p:attrName>
                                        </p:attrNameLst>
                                      </p:cBhvr>
                                      <p:to>
                                        <p:strVal val="visible"/>
                                      </p:to>
                                    </p:set>
                                    <p:animEffect transition="in" filter="wipe(left)">
                                      <p:cBhvr>
                                        <p:cTn id="12" dur="500"/>
                                        <p:tgtEl>
                                          <p:spTgt spid="21506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15070"/>
                                        </p:tgtEl>
                                        <p:attrNameLst>
                                          <p:attrName>style.visibility</p:attrName>
                                        </p:attrNameLst>
                                      </p:cBhvr>
                                      <p:to>
                                        <p:strVal val="visible"/>
                                      </p:to>
                                    </p:set>
                                    <p:animEffect transition="in" filter="wipe(left)">
                                      <p:cBhvr>
                                        <p:cTn id="17" dur="500"/>
                                        <p:tgtEl>
                                          <p:spTgt spid="215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F93FE95-162E-4C7C-A5CD-658D9C7BA5F8}"/>
              </a:ext>
            </a:extLst>
          </p:cNvPr>
          <p:cNvSpPr>
            <a:spLocks noGrp="1"/>
          </p:cNvSpPr>
          <p:nvPr>
            <p:ph type="dt" sz="half" idx="10"/>
          </p:nvPr>
        </p:nvSpPr>
        <p:spPr/>
        <p:txBody>
          <a:bodyPr/>
          <a:lstStyle/>
          <a:p>
            <a:pPr>
              <a:defRPr/>
            </a:pPr>
            <a:fld id="{D970F756-27B3-495B-A805-E7AC3C5CE3B9}" type="datetime1">
              <a:rPr lang="zh-CN" altLang="en-US" smtClean="0"/>
              <a:pPr>
                <a:defRPr/>
              </a:pPr>
              <a:t>2021/4/1</a:t>
            </a:fld>
            <a:endParaRPr lang="en-US" altLang="zh-CN"/>
          </a:p>
        </p:txBody>
      </p:sp>
      <p:sp>
        <p:nvSpPr>
          <p:cNvPr id="3" name="页脚占位符 2">
            <a:extLst>
              <a:ext uri="{FF2B5EF4-FFF2-40B4-BE49-F238E27FC236}">
                <a16:creationId xmlns:a16="http://schemas.microsoft.com/office/drawing/2014/main" id="{068FC57C-8375-4CE2-AEF1-3852E04DCAF4}"/>
              </a:ext>
            </a:extLst>
          </p:cNvPr>
          <p:cNvSpPr>
            <a:spLocks noGrp="1"/>
          </p:cNvSpPr>
          <p:nvPr>
            <p:ph type="ftr" sz="quarter" idx="11"/>
          </p:nvPr>
        </p:nvSpPr>
        <p:spPr/>
        <p:txBody>
          <a:bodyPr/>
          <a:lstStyle/>
          <a:p>
            <a:pPr>
              <a:defRPr/>
            </a:pPr>
            <a:r>
              <a:rPr lang="zh-CN" altLang="en-US"/>
              <a:t>电路理论</a:t>
            </a:r>
            <a:endParaRPr lang="en-US" altLang="zh-CN"/>
          </a:p>
        </p:txBody>
      </p:sp>
      <p:sp>
        <p:nvSpPr>
          <p:cNvPr id="4" name="灯片编号占位符 3">
            <a:extLst>
              <a:ext uri="{FF2B5EF4-FFF2-40B4-BE49-F238E27FC236}">
                <a16:creationId xmlns:a16="http://schemas.microsoft.com/office/drawing/2014/main" id="{57F656BC-FDC3-4E71-A7E2-2ED893D82963}"/>
              </a:ext>
            </a:extLst>
          </p:cNvPr>
          <p:cNvSpPr>
            <a:spLocks noGrp="1"/>
          </p:cNvSpPr>
          <p:nvPr>
            <p:ph type="sldNum" sz="quarter" idx="12"/>
          </p:nvPr>
        </p:nvSpPr>
        <p:spPr/>
        <p:txBody>
          <a:bodyPr/>
          <a:lstStyle/>
          <a:p>
            <a:pPr>
              <a:defRPr/>
            </a:pPr>
            <a:fld id="{FD534FBA-0597-43B6-B0EE-70CE2D337E26}" type="slidenum">
              <a:rPr lang="en-US" altLang="zh-CN" smtClean="0"/>
              <a:pPr>
                <a:defRPr/>
              </a:pPr>
              <a:t>23</a:t>
            </a:fld>
            <a:endParaRPr lang="en-US" altLang="zh-CN"/>
          </a:p>
        </p:txBody>
      </p:sp>
      <p:pic>
        <p:nvPicPr>
          <p:cNvPr id="5" name="图片 4">
            <a:extLst>
              <a:ext uri="{FF2B5EF4-FFF2-40B4-BE49-F238E27FC236}">
                <a16:creationId xmlns:a16="http://schemas.microsoft.com/office/drawing/2014/main" id="{FF63F722-04C0-4E5B-9322-A5ADF131C86E}"/>
              </a:ext>
            </a:extLst>
          </p:cNvPr>
          <p:cNvPicPr>
            <a:picLocks noChangeAspect="1"/>
          </p:cNvPicPr>
          <p:nvPr/>
        </p:nvPicPr>
        <p:blipFill>
          <a:blip r:embed="rId2"/>
          <a:stretch>
            <a:fillRect/>
          </a:stretch>
        </p:blipFill>
        <p:spPr>
          <a:xfrm>
            <a:off x="652360" y="44624"/>
            <a:ext cx="8106590" cy="5760640"/>
          </a:xfrm>
          <a:prstGeom prst="rect">
            <a:avLst/>
          </a:prstGeom>
        </p:spPr>
      </p:pic>
      <p:sp>
        <p:nvSpPr>
          <p:cNvPr id="6" name="文本框 5">
            <a:extLst>
              <a:ext uri="{FF2B5EF4-FFF2-40B4-BE49-F238E27FC236}">
                <a16:creationId xmlns:a16="http://schemas.microsoft.com/office/drawing/2014/main" id="{A74534F5-217E-4795-B946-794EC24537C8}"/>
              </a:ext>
            </a:extLst>
          </p:cNvPr>
          <p:cNvSpPr txBox="1"/>
          <p:nvPr/>
        </p:nvSpPr>
        <p:spPr>
          <a:xfrm>
            <a:off x="706267" y="6005428"/>
            <a:ext cx="8032968" cy="369332"/>
          </a:xfrm>
          <a:prstGeom prst="rect">
            <a:avLst/>
          </a:prstGeom>
          <a:noFill/>
        </p:spPr>
        <p:txBody>
          <a:bodyPr wrap="none" rtlCol="0">
            <a:spAutoFit/>
          </a:bodyPr>
          <a:lstStyle/>
          <a:p>
            <a:r>
              <a:rPr lang="zh-CN" altLang="en-US" b="1" dirty="0">
                <a:solidFill>
                  <a:srgbClr val="FF0000"/>
                </a:solidFill>
              </a:rPr>
              <a:t>通常所有运算放大电路均引入负反馈，切不可将同相输入与反相输入端子接错</a:t>
            </a:r>
          </a:p>
        </p:txBody>
      </p:sp>
    </p:spTree>
    <p:extLst>
      <p:ext uri="{BB962C8B-B14F-4D97-AF65-F5344CB8AC3E}">
        <p14:creationId xmlns:p14="http://schemas.microsoft.com/office/powerpoint/2010/main" val="4116691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F82A4B3-A2ED-4DE3-ADBC-40186493E777}"/>
              </a:ext>
            </a:extLst>
          </p:cNvPr>
          <p:cNvSpPr>
            <a:spLocks noGrp="1"/>
          </p:cNvSpPr>
          <p:nvPr>
            <p:ph type="dt" sz="half" idx="10"/>
          </p:nvPr>
        </p:nvSpPr>
        <p:spPr/>
        <p:txBody>
          <a:bodyPr/>
          <a:lstStyle/>
          <a:p>
            <a:pPr>
              <a:defRPr/>
            </a:pPr>
            <a:fld id="{D970F756-27B3-495B-A805-E7AC3C5CE3B9}" type="datetime1">
              <a:rPr lang="zh-CN" altLang="en-US" smtClean="0"/>
              <a:pPr>
                <a:defRPr/>
              </a:pPr>
              <a:t>2021/4/1</a:t>
            </a:fld>
            <a:endParaRPr lang="en-US" altLang="zh-CN"/>
          </a:p>
        </p:txBody>
      </p:sp>
      <p:sp>
        <p:nvSpPr>
          <p:cNvPr id="3" name="页脚占位符 2">
            <a:extLst>
              <a:ext uri="{FF2B5EF4-FFF2-40B4-BE49-F238E27FC236}">
                <a16:creationId xmlns:a16="http://schemas.microsoft.com/office/drawing/2014/main" id="{362DF2E9-341C-4A7F-ACCE-2D7EDB430623}"/>
              </a:ext>
            </a:extLst>
          </p:cNvPr>
          <p:cNvSpPr>
            <a:spLocks noGrp="1"/>
          </p:cNvSpPr>
          <p:nvPr>
            <p:ph type="ftr" sz="quarter" idx="11"/>
          </p:nvPr>
        </p:nvSpPr>
        <p:spPr/>
        <p:txBody>
          <a:bodyPr/>
          <a:lstStyle/>
          <a:p>
            <a:pPr>
              <a:defRPr/>
            </a:pPr>
            <a:r>
              <a:rPr lang="zh-CN" altLang="en-US"/>
              <a:t>电路理论</a:t>
            </a:r>
            <a:endParaRPr lang="en-US" altLang="zh-CN"/>
          </a:p>
        </p:txBody>
      </p:sp>
      <p:sp>
        <p:nvSpPr>
          <p:cNvPr id="4" name="灯片编号占位符 3">
            <a:extLst>
              <a:ext uri="{FF2B5EF4-FFF2-40B4-BE49-F238E27FC236}">
                <a16:creationId xmlns:a16="http://schemas.microsoft.com/office/drawing/2014/main" id="{46031E21-CA34-40E6-A2BD-8B06DAE549F0}"/>
              </a:ext>
            </a:extLst>
          </p:cNvPr>
          <p:cNvSpPr>
            <a:spLocks noGrp="1"/>
          </p:cNvSpPr>
          <p:nvPr>
            <p:ph type="sldNum" sz="quarter" idx="12"/>
          </p:nvPr>
        </p:nvSpPr>
        <p:spPr/>
        <p:txBody>
          <a:bodyPr/>
          <a:lstStyle/>
          <a:p>
            <a:pPr>
              <a:defRPr/>
            </a:pPr>
            <a:fld id="{FD534FBA-0597-43B6-B0EE-70CE2D337E26}" type="slidenum">
              <a:rPr lang="en-US" altLang="zh-CN" smtClean="0"/>
              <a:pPr>
                <a:defRPr/>
              </a:pPr>
              <a:t>24</a:t>
            </a:fld>
            <a:endParaRPr lang="en-US" altLang="zh-CN"/>
          </a:p>
        </p:txBody>
      </p:sp>
      <p:pic>
        <p:nvPicPr>
          <p:cNvPr id="5" name="图片 4">
            <a:extLst>
              <a:ext uri="{FF2B5EF4-FFF2-40B4-BE49-F238E27FC236}">
                <a16:creationId xmlns:a16="http://schemas.microsoft.com/office/drawing/2014/main" id="{951A57A4-0126-4347-921E-CCEBF613E6B4}"/>
              </a:ext>
            </a:extLst>
          </p:cNvPr>
          <p:cNvPicPr>
            <a:picLocks noChangeAspect="1"/>
          </p:cNvPicPr>
          <p:nvPr/>
        </p:nvPicPr>
        <p:blipFill>
          <a:blip r:embed="rId2"/>
          <a:stretch>
            <a:fillRect/>
          </a:stretch>
        </p:blipFill>
        <p:spPr>
          <a:xfrm>
            <a:off x="1403648" y="44624"/>
            <a:ext cx="6480720" cy="6813376"/>
          </a:xfrm>
          <a:prstGeom prst="rect">
            <a:avLst/>
          </a:prstGeom>
        </p:spPr>
      </p:pic>
      <p:sp>
        <p:nvSpPr>
          <p:cNvPr id="6" name="箭头: 左弧形 5">
            <a:extLst>
              <a:ext uri="{FF2B5EF4-FFF2-40B4-BE49-F238E27FC236}">
                <a16:creationId xmlns:a16="http://schemas.microsoft.com/office/drawing/2014/main" id="{ED8B4EA3-2E25-4831-BE0C-B331E431BE77}"/>
              </a:ext>
            </a:extLst>
          </p:cNvPr>
          <p:cNvSpPr/>
          <p:nvPr/>
        </p:nvSpPr>
        <p:spPr bwMode="auto">
          <a:xfrm>
            <a:off x="678458" y="2132856"/>
            <a:ext cx="648072" cy="1008112"/>
          </a:xfrm>
          <a:prstGeom prst="curvedRightArrow">
            <a:avLst/>
          </a:pr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CN" altLang="en-US" sz="1800" b="0" i="0" u="none" strike="noStrike" cap="none" normalizeH="0" baseline="0">
              <a:ln>
                <a:noFill/>
              </a:ln>
              <a:solidFill>
                <a:schemeClr val="tx1"/>
              </a:solidFill>
              <a:effectLst/>
              <a:latin typeface="幼圆" panose="02010509060101010101" pitchFamily="49" charset="-122"/>
              <a:ea typeface="幼圆" panose="02010509060101010101" pitchFamily="49" charset="-122"/>
            </a:endParaRPr>
          </a:p>
        </p:txBody>
      </p:sp>
      <p:sp>
        <p:nvSpPr>
          <p:cNvPr id="7" name="文本框 6">
            <a:extLst>
              <a:ext uri="{FF2B5EF4-FFF2-40B4-BE49-F238E27FC236}">
                <a16:creationId xmlns:a16="http://schemas.microsoft.com/office/drawing/2014/main" id="{32159615-2262-4A03-9418-65AA7F9149FC}"/>
              </a:ext>
            </a:extLst>
          </p:cNvPr>
          <p:cNvSpPr txBox="1"/>
          <p:nvPr/>
        </p:nvSpPr>
        <p:spPr>
          <a:xfrm>
            <a:off x="683568" y="3140968"/>
            <a:ext cx="800219" cy="461665"/>
          </a:xfrm>
          <a:prstGeom prst="rect">
            <a:avLst/>
          </a:prstGeom>
          <a:noFill/>
        </p:spPr>
        <p:txBody>
          <a:bodyPr wrap="none" rtlCol="0">
            <a:spAutoFit/>
          </a:bodyPr>
          <a:lstStyle/>
          <a:p>
            <a:r>
              <a:rPr lang="zh-CN" altLang="en-US" sz="2400" b="1" dirty="0">
                <a:solidFill>
                  <a:schemeClr val="accent1">
                    <a:lumMod val="50000"/>
                  </a:schemeClr>
                </a:solidFill>
              </a:rPr>
              <a:t>特例</a:t>
            </a:r>
          </a:p>
        </p:txBody>
      </p:sp>
      <p:sp>
        <p:nvSpPr>
          <p:cNvPr id="8" name="箭头: 左弧形 7">
            <a:extLst>
              <a:ext uri="{FF2B5EF4-FFF2-40B4-BE49-F238E27FC236}">
                <a16:creationId xmlns:a16="http://schemas.microsoft.com/office/drawing/2014/main" id="{5F245E9F-392E-4148-9630-73C1ACCA341A}"/>
              </a:ext>
            </a:extLst>
          </p:cNvPr>
          <p:cNvSpPr/>
          <p:nvPr/>
        </p:nvSpPr>
        <p:spPr bwMode="auto">
          <a:xfrm>
            <a:off x="678923" y="4925823"/>
            <a:ext cx="648072" cy="1008112"/>
          </a:xfrm>
          <a:prstGeom prst="curvedRightArrow">
            <a:avLst/>
          </a:pr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CN" altLang="en-US" sz="1800" b="0" i="0" u="none" strike="noStrike" cap="none" normalizeH="0" baseline="0">
              <a:ln>
                <a:noFill/>
              </a:ln>
              <a:solidFill>
                <a:schemeClr val="tx1"/>
              </a:solidFill>
              <a:effectLst/>
              <a:latin typeface="幼圆" panose="02010509060101010101" pitchFamily="49" charset="-122"/>
              <a:ea typeface="幼圆" panose="02010509060101010101" pitchFamily="49" charset="-122"/>
            </a:endParaRPr>
          </a:p>
        </p:txBody>
      </p:sp>
      <p:sp>
        <p:nvSpPr>
          <p:cNvPr id="9" name="文本框 8">
            <a:extLst>
              <a:ext uri="{FF2B5EF4-FFF2-40B4-BE49-F238E27FC236}">
                <a16:creationId xmlns:a16="http://schemas.microsoft.com/office/drawing/2014/main" id="{EACFE40B-6911-465B-B5E5-E607925432E8}"/>
              </a:ext>
            </a:extLst>
          </p:cNvPr>
          <p:cNvSpPr txBox="1"/>
          <p:nvPr/>
        </p:nvSpPr>
        <p:spPr>
          <a:xfrm>
            <a:off x="684033" y="5933935"/>
            <a:ext cx="800219" cy="461665"/>
          </a:xfrm>
          <a:prstGeom prst="rect">
            <a:avLst/>
          </a:prstGeom>
          <a:noFill/>
        </p:spPr>
        <p:txBody>
          <a:bodyPr wrap="none" rtlCol="0">
            <a:spAutoFit/>
          </a:bodyPr>
          <a:lstStyle/>
          <a:p>
            <a:r>
              <a:rPr lang="zh-CN" altLang="en-US" sz="2400" b="1" dirty="0">
                <a:solidFill>
                  <a:schemeClr val="accent1">
                    <a:lumMod val="50000"/>
                  </a:schemeClr>
                </a:solidFill>
              </a:rPr>
              <a:t>特例</a:t>
            </a:r>
          </a:p>
        </p:txBody>
      </p:sp>
    </p:spTree>
    <p:extLst>
      <p:ext uri="{BB962C8B-B14F-4D97-AF65-F5344CB8AC3E}">
        <p14:creationId xmlns:p14="http://schemas.microsoft.com/office/powerpoint/2010/main" val="24367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ppt_x"/>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F1EA3B5-9AFC-4C34-BBCB-28D21B3962A4}"/>
              </a:ext>
            </a:extLst>
          </p:cNvPr>
          <p:cNvSpPr>
            <a:spLocks noGrp="1"/>
          </p:cNvSpPr>
          <p:nvPr>
            <p:ph type="dt" sz="half" idx="10"/>
          </p:nvPr>
        </p:nvSpPr>
        <p:spPr/>
        <p:txBody>
          <a:bodyPr/>
          <a:lstStyle/>
          <a:p>
            <a:pPr>
              <a:defRPr/>
            </a:pPr>
            <a:fld id="{D970F756-27B3-495B-A805-E7AC3C5CE3B9}" type="datetime1">
              <a:rPr lang="zh-CN" altLang="en-US" smtClean="0"/>
              <a:pPr>
                <a:defRPr/>
              </a:pPr>
              <a:t>2021/4/1</a:t>
            </a:fld>
            <a:endParaRPr lang="en-US" altLang="zh-CN"/>
          </a:p>
        </p:txBody>
      </p:sp>
      <p:sp>
        <p:nvSpPr>
          <p:cNvPr id="3" name="页脚占位符 2">
            <a:extLst>
              <a:ext uri="{FF2B5EF4-FFF2-40B4-BE49-F238E27FC236}">
                <a16:creationId xmlns:a16="http://schemas.microsoft.com/office/drawing/2014/main" id="{F35CA6BC-2B31-4BFC-A68C-F59A4884825F}"/>
              </a:ext>
            </a:extLst>
          </p:cNvPr>
          <p:cNvSpPr>
            <a:spLocks noGrp="1"/>
          </p:cNvSpPr>
          <p:nvPr>
            <p:ph type="ftr" sz="quarter" idx="11"/>
          </p:nvPr>
        </p:nvSpPr>
        <p:spPr/>
        <p:txBody>
          <a:bodyPr/>
          <a:lstStyle/>
          <a:p>
            <a:pPr>
              <a:defRPr/>
            </a:pPr>
            <a:r>
              <a:rPr lang="zh-CN" altLang="en-US"/>
              <a:t>电路理论</a:t>
            </a:r>
            <a:endParaRPr lang="en-US" altLang="zh-CN"/>
          </a:p>
        </p:txBody>
      </p:sp>
      <p:sp>
        <p:nvSpPr>
          <p:cNvPr id="4" name="灯片编号占位符 3">
            <a:extLst>
              <a:ext uri="{FF2B5EF4-FFF2-40B4-BE49-F238E27FC236}">
                <a16:creationId xmlns:a16="http://schemas.microsoft.com/office/drawing/2014/main" id="{3ABA5B9E-EB66-4445-A851-F4C4015B8961}"/>
              </a:ext>
            </a:extLst>
          </p:cNvPr>
          <p:cNvSpPr>
            <a:spLocks noGrp="1"/>
          </p:cNvSpPr>
          <p:nvPr>
            <p:ph type="sldNum" sz="quarter" idx="12"/>
          </p:nvPr>
        </p:nvSpPr>
        <p:spPr/>
        <p:txBody>
          <a:bodyPr/>
          <a:lstStyle/>
          <a:p>
            <a:pPr>
              <a:defRPr/>
            </a:pPr>
            <a:fld id="{FD534FBA-0597-43B6-B0EE-70CE2D337E26}" type="slidenum">
              <a:rPr lang="en-US" altLang="zh-CN" smtClean="0"/>
              <a:pPr>
                <a:defRPr/>
              </a:pPr>
              <a:t>25</a:t>
            </a:fld>
            <a:endParaRPr lang="en-US" altLang="zh-CN"/>
          </a:p>
        </p:txBody>
      </p:sp>
      <p:pic>
        <p:nvPicPr>
          <p:cNvPr id="5" name="图片 4">
            <a:extLst>
              <a:ext uri="{FF2B5EF4-FFF2-40B4-BE49-F238E27FC236}">
                <a16:creationId xmlns:a16="http://schemas.microsoft.com/office/drawing/2014/main" id="{22BF05F5-9165-4F69-807F-584B975B0B3A}"/>
              </a:ext>
            </a:extLst>
          </p:cNvPr>
          <p:cNvPicPr>
            <a:picLocks noChangeAspect="1"/>
          </p:cNvPicPr>
          <p:nvPr/>
        </p:nvPicPr>
        <p:blipFill>
          <a:blip r:embed="rId2"/>
          <a:stretch>
            <a:fillRect/>
          </a:stretch>
        </p:blipFill>
        <p:spPr>
          <a:xfrm>
            <a:off x="590589" y="57250"/>
            <a:ext cx="7962822" cy="6480720"/>
          </a:xfrm>
          <a:prstGeom prst="rect">
            <a:avLst/>
          </a:prstGeom>
        </p:spPr>
      </p:pic>
      <p:sp>
        <p:nvSpPr>
          <p:cNvPr id="6" name="文本框 5">
            <a:extLst>
              <a:ext uri="{FF2B5EF4-FFF2-40B4-BE49-F238E27FC236}">
                <a16:creationId xmlns:a16="http://schemas.microsoft.com/office/drawing/2014/main" id="{0F8B14A2-46D2-4041-AE1C-73EDE443AED9}"/>
              </a:ext>
            </a:extLst>
          </p:cNvPr>
          <p:cNvSpPr txBox="1"/>
          <p:nvPr/>
        </p:nvSpPr>
        <p:spPr>
          <a:xfrm>
            <a:off x="6156176" y="2924944"/>
            <a:ext cx="2831224" cy="369332"/>
          </a:xfrm>
          <a:prstGeom prst="rect">
            <a:avLst/>
          </a:prstGeom>
          <a:noFill/>
        </p:spPr>
        <p:txBody>
          <a:bodyPr wrap="none" rtlCol="0">
            <a:spAutoFit/>
          </a:bodyPr>
          <a:lstStyle/>
          <a:p>
            <a:r>
              <a:rPr lang="zh-CN" altLang="en-US" b="1" dirty="0">
                <a:solidFill>
                  <a:srgbClr val="FF0000"/>
                </a:solidFill>
              </a:rPr>
              <a:t>这里教材有误：应为</a:t>
            </a:r>
            <a:r>
              <a:rPr lang="en-US" altLang="zh-CN" b="1" i="1" dirty="0">
                <a:solidFill>
                  <a:srgbClr val="FF0000"/>
                </a:solidFill>
                <a:latin typeface="Times New Roman" panose="02020603050405020304" pitchFamily="18" charset="0"/>
              </a:rPr>
              <a:t>u</a:t>
            </a:r>
            <a:r>
              <a:rPr lang="en-US" altLang="zh-CN" b="1" baseline="-25000" dirty="0">
                <a:solidFill>
                  <a:srgbClr val="FF0000"/>
                </a:solidFill>
                <a:latin typeface="Times New Roman" panose="02020603050405020304" pitchFamily="18" charset="0"/>
              </a:rPr>
              <a:t>1</a:t>
            </a:r>
            <a:r>
              <a:rPr lang="en-US" altLang="zh-CN" b="1" dirty="0">
                <a:solidFill>
                  <a:srgbClr val="FF0000"/>
                </a:solidFill>
              </a:rPr>
              <a:t>-</a:t>
            </a:r>
            <a:r>
              <a:rPr lang="en-US" altLang="zh-CN" b="1" i="1" dirty="0">
                <a:solidFill>
                  <a:srgbClr val="FF0000"/>
                </a:solidFill>
                <a:latin typeface="Times New Roman" panose="02020603050405020304" pitchFamily="18" charset="0"/>
              </a:rPr>
              <a:t>u</a:t>
            </a:r>
            <a:r>
              <a:rPr lang="en-US" altLang="zh-CN" b="1" baseline="-25000" dirty="0">
                <a:solidFill>
                  <a:srgbClr val="FF0000"/>
                </a:solidFill>
                <a:latin typeface="Times New Roman" panose="02020603050405020304" pitchFamily="18" charset="0"/>
              </a:rPr>
              <a:t>2</a:t>
            </a:r>
            <a:endParaRPr lang="zh-CN" altLang="en-US" b="1" dirty="0">
              <a:solidFill>
                <a:srgbClr val="FF0000"/>
              </a:solidFill>
            </a:endParaRPr>
          </a:p>
        </p:txBody>
      </p:sp>
      <p:sp>
        <p:nvSpPr>
          <p:cNvPr id="7" name="文本框 6">
            <a:extLst>
              <a:ext uri="{FF2B5EF4-FFF2-40B4-BE49-F238E27FC236}">
                <a16:creationId xmlns:a16="http://schemas.microsoft.com/office/drawing/2014/main" id="{F81E07E0-BDAF-49F8-9CAA-7EA1B43FF8BB}"/>
              </a:ext>
            </a:extLst>
          </p:cNvPr>
          <p:cNvSpPr txBox="1"/>
          <p:nvPr/>
        </p:nvSpPr>
        <p:spPr>
          <a:xfrm>
            <a:off x="590589" y="6335484"/>
            <a:ext cx="7858241" cy="369332"/>
          </a:xfrm>
          <a:prstGeom prst="rect">
            <a:avLst/>
          </a:prstGeom>
          <a:noFill/>
        </p:spPr>
        <p:txBody>
          <a:bodyPr wrap="none" rtlCol="0">
            <a:spAutoFit/>
          </a:bodyPr>
          <a:lstStyle/>
          <a:p>
            <a:r>
              <a:rPr lang="zh-CN" altLang="en-US" b="1" dirty="0">
                <a:solidFill>
                  <a:srgbClr val="FF0000"/>
                </a:solidFill>
              </a:rPr>
              <a:t>建议大家把所有公式利用结点电压法推导一遍，注意</a:t>
            </a:r>
            <a:r>
              <a:rPr lang="en-US" altLang="zh-CN" b="1" dirty="0">
                <a:solidFill>
                  <a:srgbClr val="FF0000"/>
                </a:solidFill>
              </a:rPr>
              <a:t>Up</a:t>
            </a:r>
            <a:r>
              <a:rPr lang="zh-CN" altLang="en-US" b="1" dirty="0">
                <a:solidFill>
                  <a:srgbClr val="FF0000"/>
                </a:solidFill>
              </a:rPr>
              <a:t>和</a:t>
            </a:r>
            <a:r>
              <a:rPr lang="en-US" altLang="zh-CN" b="1" dirty="0">
                <a:solidFill>
                  <a:srgbClr val="FF0000"/>
                </a:solidFill>
              </a:rPr>
              <a:t>Un</a:t>
            </a:r>
            <a:r>
              <a:rPr lang="zh-CN" altLang="en-US" b="1" dirty="0">
                <a:solidFill>
                  <a:srgbClr val="FF0000"/>
                </a:solidFill>
              </a:rPr>
              <a:t>不能合二为一！</a:t>
            </a:r>
          </a:p>
        </p:txBody>
      </p:sp>
    </p:spTree>
    <p:extLst>
      <p:ext uri="{BB962C8B-B14F-4D97-AF65-F5344CB8AC3E}">
        <p14:creationId xmlns:p14="http://schemas.microsoft.com/office/powerpoint/2010/main" val="19389886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1974994-83C7-48AB-9519-F026D84E0E42}"/>
              </a:ext>
            </a:extLst>
          </p:cNvPr>
          <p:cNvSpPr>
            <a:spLocks noGrp="1"/>
          </p:cNvSpPr>
          <p:nvPr>
            <p:ph type="dt" sz="half" idx="10"/>
          </p:nvPr>
        </p:nvSpPr>
        <p:spPr/>
        <p:txBody>
          <a:bodyPr/>
          <a:lstStyle/>
          <a:p>
            <a:pPr>
              <a:defRPr/>
            </a:pPr>
            <a:fld id="{D970F756-27B3-495B-A805-E7AC3C5CE3B9}" type="datetime1">
              <a:rPr lang="zh-CN" altLang="en-US" smtClean="0"/>
              <a:pPr>
                <a:defRPr/>
              </a:pPr>
              <a:t>2021/4/1</a:t>
            </a:fld>
            <a:endParaRPr lang="en-US" altLang="zh-CN"/>
          </a:p>
        </p:txBody>
      </p:sp>
      <p:sp>
        <p:nvSpPr>
          <p:cNvPr id="3" name="页脚占位符 2">
            <a:extLst>
              <a:ext uri="{FF2B5EF4-FFF2-40B4-BE49-F238E27FC236}">
                <a16:creationId xmlns:a16="http://schemas.microsoft.com/office/drawing/2014/main" id="{8DE73E6A-3DB4-4186-A665-CC96B9F6E916}"/>
              </a:ext>
            </a:extLst>
          </p:cNvPr>
          <p:cNvSpPr>
            <a:spLocks noGrp="1"/>
          </p:cNvSpPr>
          <p:nvPr>
            <p:ph type="ftr" sz="quarter" idx="11"/>
          </p:nvPr>
        </p:nvSpPr>
        <p:spPr/>
        <p:txBody>
          <a:bodyPr/>
          <a:lstStyle/>
          <a:p>
            <a:pPr>
              <a:defRPr/>
            </a:pPr>
            <a:r>
              <a:rPr lang="zh-CN" altLang="en-US"/>
              <a:t>电路理论</a:t>
            </a:r>
            <a:endParaRPr lang="en-US" altLang="zh-CN"/>
          </a:p>
        </p:txBody>
      </p:sp>
      <p:sp>
        <p:nvSpPr>
          <p:cNvPr id="4" name="灯片编号占位符 3">
            <a:extLst>
              <a:ext uri="{FF2B5EF4-FFF2-40B4-BE49-F238E27FC236}">
                <a16:creationId xmlns:a16="http://schemas.microsoft.com/office/drawing/2014/main" id="{0CB83A27-E7F6-4DCD-8209-59620B2722ED}"/>
              </a:ext>
            </a:extLst>
          </p:cNvPr>
          <p:cNvSpPr>
            <a:spLocks noGrp="1"/>
          </p:cNvSpPr>
          <p:nvPr>
            <p:ph type="sldNum" sz="quarter" idx="12"/>
          </p:nvPr>
        </p:nvSpPr>
        <p:spPr/>
        <p:txBody>
          <a:bodyPr/>
          <a:lstStyle/>
          <a:p>
            <a:pPr>
              <a:defRPr/>
            </a:pPr>
            <a:fld id="{FD534FBA-0597-43B6-B0EE-70CE2D337E26}" type="slidenum">
              <a:rPr lang="en-US" altLang="zh-CN" smtClean="0"/>
              <a:pPr>
                <a:defRPr/>
              </a:pPr>
              <a:t>26</a:t>
            </a:fld>
            <a:endParaRPr lang="en-US" altLang="zh-CN"/>
          </a:p>
        </p:txBody>
      </p:sp>
      <p:sp>
        <p:nvSpPr>
          <p:cNvPr id="5" name="Rectangle 11">
            <a:extLst>
              <a:ext uri="{FF2B5EF4-FFF2-40B4-BE49-F238E27FC236}">
                <a16:creationId xmlns:a16="http://schemas.microsoft.com/office/drawing/2014/main" id="{03C6D392-8300-4B4C-99AD-438323041D90}"/>
              </a:ext>
            </a:extLst>
          </p:cNvPr>
          <p:cNvSpPr>
            <a:spLocks noChangeArrowheads="1"/>
          </p:cNvSpPr>
          <p:nvPr/>
        </p:nvSpPr>
        <p:spPr bwMode="auto">
          <a:xfrm>
            <a:off x="730250" y="332656"/>
            <a:ext cx="30315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zh-CN" altLang="en-US" dirty="0">
                <a:ea typeface="隶书" panose="02010509060101010101" pitchFamily="49" charset="-122"/>
              </a:rPr>
              <a:t>运算放大电路的级联 </a:t>
            </a:r>
          </a:p>
        </p:txBody>
      </p:sp>
      <p:pic>
        <p:nvPicPr>
          <p:cNvPr id="6" name="图片 5">
            <a:extLst>
              <a:ext uri="{FF2B5EF4-FFF2-40B4-BE49-F238E27FC236}">
                <a16:creationId xmlns:a16="http://schemas.microsoft.com/office/drawing/2014/main" id="{540F1170-574D-4524-B342-406C0F5CB109}"/>
              </a:ext>
            </a:extLst>
          </p:cNvPr>
          <p:cNvPicPr>
            <a:picLocks noChangeAspect="1"/>
          </p:cNvPicPr>
          <p:nvPr/>
        </p:nvPicPr>
        <p:blipFill>
          <a:blip r:embed="rId2"/>
          <a:stretch>
            <a:fillRect/>
          </a:stretch>
        </p:blipFill>
        <p:spPr>
          <a:xfrm>
            <a:off x="1979712" y="901999"/>
            <a:ext cx="5040560" cy="2272683"/>
          </a:xfrm>
          <a:prstGeom prst="rect">
            <a:avLst/>
          </a:prstGeom>
        </p:spPr>
      </p:pic>
      <p:pic>
        <p:nvPicPr>
          <p:cNvPr id="7" name="图片 6">
            <a:extLst>
              <a:ext uri="{FF2B5EF4-FFF2-40B4-BE49-F238E27FC236}">
                <a16:creationId xmlns:a16="http://schemas.microsoft.com/office/drawing/2014/main" id="{D9D000B5-8043-42FF-9662-CC4C0FC2D938}"/>
              </a:ext>
            </a:extLst>
          </p:cNvPr>
          <p:cNvPicPr>
            <a:picLocks noChangeAspect="1"/>
          </p:cNvPicPr>
          <p:nvPr/>
        </p:nvPicPr>
        <p:blipFill>
          <a:blip r:embed="rId3"/>
          <a:stretch>
            <a:fillRect/>
          </a:stretch>
        </p:blipFill>
        <p:spPr>
          <a:xfrm>
            <a:off x="1225096" y="3319259"/>
            <a:ext cx="6693808" cy="3154166"/>
          </a:xfrm>
          <a:prstGeom prst="rect">
            <a:avLst/>
          </a:prstGeom>
        </p:spPr>
      </p:pic>
    </p:spTree>
    <p:extLst>
      <p:ext uri="{BB962C8B-B14F-4D97-AF65-F5344CB8AC3E}">
        <p14:creationId xmlns:p14="http://schemas.microsoft.com/office/powerpoint/2010/main" val="3818293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1"/>
          <p:cNvSpPr>
            <a:spLocks noGrp="1"/>
          </p:cNvSpPr>
          <p:nvPr>
            <p:ph type="dt" sz="quarter" idx="10"/>
          </p:nvPr>
        </p:nvSpPr>
        <p:spPr/>
        <p:txBody>
          <a:bodyPr/>
          <a:lstStyle/>
          <a:p>
            <a:pPr>
              <a:defRPr/>
            </a:pPr>
            <a:fld id="{0EF4DC99-40EF-4BFA-BA3F-145FFF795468}" type="datetime1">
              <a:rPr lang="zh-CN" altLang="en-US"/>
              <a:pPr>
                <a:defRPr/>
              </a:pPr>
              <a:t>2021/4/1</a:t>
            </a:fld>
            <a:endParaRPr lang="en-US" altLang="zh-CN"/>
          </a:p>
        </p:txBody>
      </p:sp>
      <p:sp>
        <p:nvSpPr>
          <p:cNvPr id="14" name="页脚占位符 2"/>
          <p:cNvSpPr>
            <a:spLocks noGrp="1"/>
          </p:cNvSpPr>
          <p:nvPr>
            <p:ph type="ftr" sz="quarter" idx="11"/>
          </p:nvPr>
        </p:nvSpPr>
        <p:spPr/>
        <p:txBody>
          <a:bodyPr/>
          <a:lstStyle/>
          <a:p>
            <a:pPr>
              <a:defRPr/>
            </a:pPr>
            <a:r>
              <a:rPr lang="zh-CN" altLang="en-US"/>
              <a:t>电路理论</a:t>
            </a:r>
            <a:endParaRPr lang="en-US" altLang="zh-CN"/>
          </a:p>
        </p:txBody>
      </p:sp>
      <p:sp>
        <p:nvSpPr>
          <p:cNvPr id="15" name="灯片编号占位符 3"/>
          <p:cNvSpPr>
            <a:spLocks noGrp="1"/>
          </p:cNvSpPr>
          <p:nvPr>
            <p:ph type="sldNum" sz="quarter" idx="12"/>
          </p:nvPr>
        </p:nvSpPr>
        <p:spPr/>
        <p:txBody>
          <a:bodyPr/>
          <a:lstStyle/>
          <a:p>
            <a:pPr>
              <a:defRPr/>
            </a:pPr>
            <a:fld id="{3B5699F6-18E3-4508-A80F-6BADCB6C883E}" type="slidenum">
              <a:rPr lang="en-US" altLang="zh-CN"/>
              <a:pPr>
                <a:defRPr/>
              </a:pPr>
              <a:t>27</a:t>
            </a:fld>
            <a:endParaRPr lang="en-US" altLang="zh-CN"/>
          </a:p>
        </p:txBody>
      </p:sp>
      <p:sp>
        <p:nvSpPr>
          <p:cNvPr id="19461" name="Rectangle 10"/>
          <p:cNvSpPr>
            <a:spLocks noChangeArrowheads="1"/>
          </p:cNvSpPr>
          <p:nvPr/>
        </p:nvSpPr>
        <p:spPr bwMode="auto">
          <a:xfrm>
            <a:off x="395288" y="260350"/>
            <a:ext cx="14287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zh-CN" altLang="en-US" sz="2800">
                <a:solidFill>
                  <a:srgbClr val="CC3300"/>
                </a:solidFill>
                <a:ea typeface="隶书" panose="02010509060101010101" pitchFamily="49" charset="-122"/>
              </a:rPr>
              <a:t>目标</a:t>
            </a:r>
            <a:r>
              <a:rPr lang="en-US" altLang="zh-CN" sz="2800">
                <a:solidFill>
                  <a:srgbClr val="CC3300"/>
                </a:solidFill>
                <a:ea typeface="隶书" panose="02010509060101010101" pitchFamily="49" charset="-122"/>
              </a:rPr>
              <a:t>3</a:t>
            </a:r>
            <a:r>
              <a:rPr lang="zh-CN" altLang="en-US" sz="2800">
                <a:solidFill>
                  <a:srgbClr val="CC3300"/>
                </a:solidFill>
                <a:ea typeface="隶书" panose="02010509060101010101" pitchFamily="49" charset="-122"/>
              </a:rPr>
              <a:t>：</a:t>
            </a:r>
          </a:p>
        </p:txBody>
      </p:sp>
      <p:sp>
        <p:nvSpPr>
          <p:cNvPr id="19462" name="Rectangle 11"/>
          <p:cNvSpPr>
            <a:spLocks noChangeArrowheads="1"/>
          </p:cNvSpPr>
          <p:nvPr/>
        </p:nvSpPr>
        <p:spPr bwMode="auto">
          <a:xfrm>
            <a:off x="1843088" y="336550"/>
            <a:ext cx="2393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zh-CN" altLang="en-US" dirty="0">
                <a:ea typeface="隶书" panose="02010509060101010101" pitchFamily="49" charset="-122"/>
              </a:rPr>
              <a:t>确定输出电压。 </a:t>
            </a:r>
          </a:p>
        </p:txBody>
      </p:sp>
      <p:graphicFrame>
        <p:nvGraphicFramePr>
          <p:cNvPr id="216081" name="Object 17"/>
          <p:cNvGraphicFramePr>
            <a:graphicFrameLocks noChangeAspect="1"/>
          </p:cNvGraphicFramePr>
          <p:nvPr/>
        </p:nvGraphicFramePr>
        <p:xfrm>
          <a:off x="263525" y="908050"/>
          <a:ext cx="3402013" cy="1828800"/>
        </p:xfrm>
        <a:graphic>
          <a:graphicData uri="http://schemas.openxmlformats.org/presentationml/2006/ole">
            <mc:AlternateContent xmlns:mc="http://schemas.openxmlformats.org/markup-compatibility/2006">
              <mc:Choice xmlns:v="urn:schemas-microsoft-com:vml" Requires="v">
                <p:oleObj spid="_x0000_s20810" name="Equation" r:id="rId3" imgW="1701800" imgH="914400" progId="Equation.DSMT4">
                  <p:embed/>
                </p:oleObj>
              </mc:Choice>
              <mc:Fallback>
                <p:oleObj name="Equation" r:id="rId3" imgW="1701800" imgH="914400" progId="Equation.DSMT4">
                  <p:embed/>
                  <p:pic>
                    <p:nvPicPr>
                      <p:cNvPr id="216081"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525" y="908050"/>
                        <a:ext cx="3402013"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6082" name="Object 18"/>
          <p:cNvGraphicFramePr>
            <a:graphicFrameLocks noChangeAspect="1"/>
          </p:cNvGraphicFramePr>
          <p:nvPr/>
        </p:nvGraphicFramePr>
        <p:xfrm>
          <a:off x="395288" y="2852738"/>
          <a:ext cx="939800" cy="457200"/>
        </p:xfrm>
        <a:graphic>
          <a:graphicData uri="http://schemas.openxmlformats.org/presentationml/2006/ole">
            <mc:AlternateContent xmlns:mc="http://schemas.openxmlformats.org/markup-compatibility/2006">
              <mc:Choice xmlns:v="urn:schemas-microsoft-com:vml" Requires="v">
                <p:oleObj spid="_x0000_s20811" name="Equation" r:id="rId5" imgW="469900" imgH="228600" progId="Equation.3">
                  <p:embed/>
                </p:oleObj>
              </mc:Choice>
              <mc:Fallback>
                <p:oleObj name="Equation" r:id="rId5" imgW="469900" imgH="228600" progId="Equation.3">
                  <p:embed/>
                  <p:pic>
                    <p:nvPicPr>
                      <p:cNvPr id="216082"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2852738"/>
                        <a:ext cx="939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6083" name="Object 19"/>
          <p:cNvGraphicFramePr>
            <a:graphicFrameLocks noChangeAspect="1"/>
          </p:cNvGraphicFramePr>
          <p:nvPr>
            <p:extLst/>
          </p:nvPr>
        </p:nvGraphicFramePr>
        <p:xfrm>
          <a:off x="681831" y="3400425"/>
          <a:ext cx="3783013" cy="889000"/>
        </p:xfrm>
        <a:graphic>
          <a:graphicData uri="http://schemas.openxmlformats.org/presentationml/2006/ole">
            <mc:AlternateContent xmlns:mc="http://schemas.openxmlformats.org/markup-compatibility/2006">
              <mc:Choice xmlns:v="urn:schemas-microsoft-com:vml" Requires="v">
                <p:oleObj spid="_x0000_s20812" name="Equation" r:id="rId7" imgW="1892300" imgH="444500" progId="Equation.DSMT4">
                  <p:embed/>
                </p:oleObj>
              </mc:Choice>
              <mc:Fallback>
                <p:oleObj name="Equation" r:id="rId7" imgW="1892300" imgH="444500" progId="Equation.DSMT4">
                  <p:embed/>
                  <p:pic>
                    <p:nvPicPr>
                      <p:cNvPr id="216083"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1831" y="3400425"/>
                        <a:ext cx="3783013"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6" name="Object 22"/>
          <p:cNvGraphicFramePr>
            <a:graphicFrameLocks noChangeAspect="1"/>
          </p:cNvGraphicFramePr>
          <p:nvPr/>
        </p:nvGraphicFramePr>
        <p:xfrm>
          <a:off x="4572000" y="152400"/>
          <a:ext cx="4608513" cy="3421063"/>
        </p:xfrm>
        <a:graphic>
          <a:graphicData uri="http://schemas.openxmlformats.org/presentationml/2006/ole">
            <mc:AlternateContent xmlns:mc="http://schemas.openxmlformats.org/markup-compatibility/2006">
              <mc:Choice xmlns:v="urn:schemas-microsoft-com:vml" Requires="v">
                <p:oleObj spid="_x0000_s20813" name="Visio" r:id="rId9" imgW="2639901" imgH="1856804" progId="Visio.Drawing.11">
                  <p:embed/>
                </p:oleObj>
              </mc:Choice>
              <mc:Fallback>
                <p:oleObj name="Visio" r:id="rId9" imgW="2639901" imgH="1856804" progId="Visio.Drawing.11">
                  <p:embed/>
                  <p:pic>
                    <p:nvPicPr>
                      <p:cNvPr id="19466" name="Object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152400"/>
                        <a:ext cx="4608513" cy="3421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6088" name="Object 24"/>
          <p:cNvGraphicFramePr>
            <a:graphicFrameLocks noChangeAspect="1"/>
          </p:cNvGraphicFramePr>
          <p:nvPr/>
        </p:nvGraphicFramePr>
        <p:xfrm>
          <a:off x="4500563" y="3521075"/>
          <a:ext cx="4608512" cy="3221038"/>
        </p:xfrm>
        <a:graphic>
          <a:graphicData uri="http://schemas.openxmlformats.org/presentationml/2006/ole">
            <mc:AlternateContent xmlns:mc="http://schemas.openxmlformats.org/markup-compatibility/2006">
              <mc:Choice xmlns:v="urn:schemas-microsoft-com:vml" Requires="v">
                <p:oleObj spid="_x0000_s20814" name="Visio" r:id="rId11" imgW="2639901" imgH="1759077" progId="Visio.Drawing.11">
                  <p:embed/>
                </p:oleObj>
              </mc:Choice>
              <mc:Fallback>
                <p:oleObj name="Visio" r:id="rId11" imgW="2639901" imgH="1759077" progId="Visio.Drawing.11">
                  <p:embed/>
                  <p:pic>
                    <p:nvPicPr>
                      <p:cNvPr id="216088"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00563" y="3521075"/>
                        <a:ext cx="4608512" cy="322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6089" name="Object 25"/>
          <p:cNvGraphicFramePr>
            <a:graphicFrameLocks noChangeAspect="1"/>
          </p:cNvGraphicFramePr>
          <p:nvPr/>
        </p:nvGraphicFramePr>
        <p:xfrm>
          <a:off x="250825" y="4581525"/>
          <a:ext cx="1471613" cy="863600"/>
        </p:xfrm>
        <a:graphic>
          <a:graphicData uri="http://schemas.openxmlformats.org/presentationml/2006/ole">
            <mc:AlternateContent xmlns:mc="http://schemas.openxmlformats.org/markup-compatibility/2006">
              <mc:Choice xmlns:v="urn:schemas-microsoft-com:vml" Requires="v">
                <p:oleObj spid="_x0000_s20815" name="Equation" r:id="rId13" imgW="736600" imgH="431800" progId="Equation.DSMT4">
                  <p:embed/>
                </p:oleObj>
              </mc:Choice>
              <mc:Fallback>
                <p:oleObj name="Equation" r:id="rId13" imgW="736600" imgH="431800" progId="Equation.DSMT4">
                  <p:embed/>
                  <p:pic>
                    <p:nvPicPr>
                      <p:cNvPr id="216089"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0825" y="4581525"/>
                        <a:ext cx="1471613"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6090" name="Object 26"/>
          <p:cNvGraphicFramePr>
            <a:graphicFrameLocks noChangeAspect="1"/>
          </p:cNvGraphicFramePr>
          <p:nvPr/>
        </p:nvGraphicFramePr>
        <p:xfrm>
          <a:off x="2195513" y="4581525"/>
          <a:ext cx="1852612" cy="863600"/>
        </p:xfrm>
        <a:graphic>
          <a:graphicData uri="http://schemas.openxmlformats.org/presentationml/2006/ole">
            <mc:AlternateContent xmlns:mc="http://schemas.openxmlformats.org/markup-compatibility/2006">
              <mc:Choice xmlns:v="urn:schemas-microsoft-com:vml" Requires="v">
                <p:oleObj spid="_x0000_s20816" name="Equation" r:id="rId15" imgW="927100" imgH="431800" progId="Equation.DSMT4">
                  <p:embed/>
                </p:oleObj>
              </mc:Choice>
              <mc:Fallback>
                <p:oleObj name="Equation" r:id="rId15" imgW="927100" imgH="431800" progId="Equation.DSMT4">
                  <p:embed/>
                  <p:pic>
                    <p:nvPicPr>
                      <p:cNvPr id="216090" name="Object 2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95513" y="4581525"/>
                        <a:ext cx="1852612"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6091" name="Object 27"/>
          <p:cNvGraphicFramePr>
            <a:graphicFrameLocks noChangeAspect="1"/>
          </p:cNvGraphicFramePr>
          <p:nvPr>
            <p:extLst>
              <p:ext uri="{D42A27DB-BD31-4B8C-83A1-F6EECF244321}">
                <p14:modId xmlns:p14="http://schemas.microsoft.com/office/powerpoint/2010/main" val="3912573817"/>
              </p:ext>
            </p:extLst>
          </p:nvPr>
        </p:nvGraphicFramePr>
        <p:xfrm>
          <a:off x="714375" y="5484813"/>
          <a:ext cx="2409825" cy="863600"/>
        </p:xfrm>
        <a:graphic>
          <a:graphicData uri="http://schemas.openxmlformats.org/presentationml/2006/ole">
            <mc:AlternateContent xmlns:mc="http://schemas.openxmlformats.org/markup-compatibility/2006">
              <mc:Choice xmlns:v="urn:schemas-microsoft-com:vml" Requires="v">
                <p:oleObj spid="_x0000_s20817" name="Equation" r:id="rId17" imgW="1206500" imgH="431800" progId="Equation.DSMT4">
                  <p:embed/>
                </p:oleObj>
              </mc:Choice>
              <mc:Fallback>
                <p:oleObj name="Equation" r:id="rId17" imgW="1206500" imgH="431800" progId="Equation.DSMT4">
                  <p:embed/>
                  <p:pic>
                    <p:nvPicPr>
                      <p:cNvPr id="216091" name="Object 2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4375" y="5484813"/>
                        <a:ext cx="2409825"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6092" name="Line 28"/>
          <p:cNvSpPr>
            <a:spLocks noChangeShapeType="1"/>
          </p:cNvSpPr>
          <p:nvPr/>
        </p:nvSpPr>
        <p:spPr bwMode="auto">
          <a:xfrm>
            <a:off x="0" y="4437063"/>
            <a:ext cx="4140200" cy="0"/>
          </a:xfrm>
          <a:prstGeom prst="line">
            <a:avLst/>
          </a:prstGeom>
          <a:noFill/>
          <a:ln w="952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箭头: 右 1">
            <a:extLst>
              <a:ext uri="{FF2B5EF4-FFF2-40B4-BE49-F238E27FC236}">
                <a16:creationId xmlns:a16="http://schemas.microsoft.com/office/drawing/2014/main" id="{9119B94D-FEBF-4963-93E9-0B3E8E70757D}"/>
              </a:ext>
            </a:extLst>
          </p:cNvPr>
          <p:cNvSpPr/>
          <p:nvPr/>
        </p:nvSpPr>
        <p:spPr bwMode="auto">
          <a:xfrm>
            <a:off x="263525" y="3778250"/>
            <a:ext cx="348035" cy="226788"/>
          </a:xfrm>
          <a:prstGeom prst="rightArrow">
            <a:avLst/>
          </a:pr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CN" altLang="en-US" sz="1800" b="0" i="0" u="none" strike="noStrike" cap="none" normalizeH="0" baseline="0">
              <a:ln>
                <a:noFill/>
              </a:ln>
              <a:solidFill>
                <a:schemeClr val="tx1"/>
              </a:solidFill>
              <a:effectLst/>
              <a:latin typeface="幼圆" panose="02010509060101010101" pitchFamily="49" charset="-122"/>
              <a:ea typeface="幼圆" panose="02010509060101010101" pitchFamily="49" charset="-122"/>
            </a:endParaRPr>
          </a:p>
        </p:txBody>
      </p:sp>
      <p:sp>
        <p:nvSpPr>
          <p:cNvPr id="17" name="箭头: 右 16">
            <a:extLst>
              <a:ext uri="{FF2B5EF4-FFF2-40B4-BE49-F238E27FC236}">
                <a16:creationId xmlns:a16="http://schemas.microsoft.com/office/drawing/2014/main" id="{3315EF70-EB56-4B9D-9ECA-558785280930}"/>
              </a:ext>
            </a:extLst>
          </p:cNvPr>
          <p:cNvSpPr/>
          <p:nvPr/>
        </p:nvSpPr>
        <p:spPr bwMode="auto">
          <a:xfrm>
            <a:off x="276353" y="5803219"/>
            <a:ext cx="348035" cy="226788"/>
          </a:xfrm>
          <a:prstGeom prst="rightArrow">
            <a:avLst/>
          </a:pr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1" lang="zh-CN" altLang="en-US" sz="1800" b="0" i="0" u="none" strike="noStrike" cap="none" normalizeH="0" baseline="0">
              <a:ln>
                <a:noFill/>
              </a:ln>
              <a:solidFill>
                <a:schemeClr val="tx1"/>
              </a:solidFill>
              <a:effectLst/>
              <a:latin typeface="幼圆" panose="02010509060101010101" pitchFamily="49" charset="-122"/>
              <a:ea typeface="幼圆" panose="02010509060101010101" pitchFamily="49" charset="-122"/>
            </a:endParaRPr>
          </a:p>
        </p:txBody>
      </p:sp>
      <p:sp>
        <p:nvSpPr>
          <p:cNvPr id="3" name="文本框 2">
            <a:extLst>
              <a:ext uri="{FF2B5EF4-FFF2-40B4-BE49-F238E27FC236}">
                <a16:creationId xmlns:a16="http://schemas.microsoft.com/office/drawing/2014/main" id="{37FBFC61-2C2B-4981-8882-276D859A9450}"/>
              </a:ext>
            </a:extLst>
          </p:cNvPr>
          <p:cNvSpPr txBox="1"/>
          <p:nvPr/>
        </p:nvSpPr>
        <p:spPr>
          <a:xfrm>
            <a:off x="518442" y="6305814"/>
            <a:ext cx="3881191" cy="369332"/>
          </a:xfrm>
          <a:prstGeom prst="rect">
            <a:avLst/>
          </a:prstGeom>
          <a:noFill/>
        </p:spPr>
        <p:txBody>
          <a:bodyPr wrap="none" rtlCol="0">
            <a:spAutoFit/>
          </a:bodyPr>
          <a:lstStyle/>
          <a:p>
            <a:r>
              <a:rPr lang="zh-CN" altLang="en-US" b="1" dirty="0"/>
              <a:t>也可从上题中的 </a:t>
            </a:r>
            <a:r>
              <a:rPr lang="en-US" altLang="zh-CN" b="1" dirty="0"/>
              <a:t>R</a:t>
            </a:r>
            <a:r>
              <a:rPr lang="en-US" altLang="zh-CN" sz="1600" b="1" dirty="0"/>
              <a:t>3 </a:t>
            </a:r>
            <a:r>
              <a:rPr lang="zh-CN" altLang="en-US" b="1" dirty="0"/>
              <a:t>为无穷大推导出</a:t>
            </a:r>
          </a:p>
        </p:txBody>
      </p:sp>
    </p:spTree>
    <p:extLst>
      <p:ext uri="{BB962C8B-B14F-4D97-AF65-F5344CB8AC3E}">
        <p14:creationId xmlns:p14="http://schemas.microsoft.com/office/powerpoint/2010/main" val="11797177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6081"/>
                                        </p:tgtEl>
                                        <p:attrNameLst>
                                          <p:attrName>style.visibility</p:attrName>
                                        </p:attrNameLst>
                                      </p:cBhvr>
                                      <p:to>
                                        <p:strVal val="visible"/>
                                      </p:to>
                                    </p:set>
                                    <p:animEffect transition="in" filter="wipe(left)">
                                      <p:cBhvr>
                                        <p:cTn id="7" dur="1000"/>
                                        <p:tgtEl>
                                          <p:spTgt spid="21608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16082"/>
                                        </p:tgtEl>
                                        <p:attrNameLst>
                                          <p:attrName>style.visibility</p:attrName>
                                        </p:attrNameLst>
                                      </p:cBhvr>
                                      <p:to>
                                        <p:strVal val="visible"/>
                                      </p:to>
                                    </p:set>
                                    <p:animEffect transition="in" filter="wipe(left)">
                                      <p:cBhvr>
                                        <p:cTn id="12" dur="1000"/>
                                        <p:tgtEl>
                                          <p:spTgt spid="216082"/>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216092"/>
                                        </p:tgtEl>
                                        <p:attrNameLst>
                                          <p:attrName>style.visibility</p:attrName>
                                        </p:attrNameLst>
                                      </p:cBhvr>
                                      <p:to>
                                        <p:strVal val="visible"/>
                                      </p:to>
                                    </p:set>
                                    <p:animEffect transition="in" filter="wipe(left)">
                                      <p:cBhvr>
                                        <p:cTn id="16" dur="1000"/>
                                        <p:tgtEl>
                                          <p:spTgt spid="21609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00"/>
                                        <p:tgtEl>
                                          <p:spTgt spid="2"/>
                                        </p:tgtEl>
                                      </p:cBhvr>
                                    </p:animEffect>
                                  </p:childTnLst>
                                </p:cTn>
                              </p:par>
                              <p:par>
                                <p:cTn id="22" presetID="22" presetClass="entr" presetSubtype="4" fill="hold" nodeType="withEffect">
                                  <p:stCondLst>
                                    <p:cond delay="0"/>
                                  </p:stCondLst>
                                  <p:childTnLst>
                                    <p:set>
                                      <p:cBhvr>
                                        <p:cTn id="23" dur="1" fill="hold">
                                          <p:stCondLst>
                                            <p:cond delay="0"/>
                                          </p:stCondLst>
                                        </p:cTn>
                                        <p:tgtEl>
                                          <p:spTgt spid="216083"/>
                                        </p:tgtEl>
                                        <p:attrNameLst>
                                          <p:attrName>style.visibility</p:attrName>
                                        </p:attrNameLst>
                                      </p:cBhvr>
                                      <p:to>
                                        <p:strVal val="visible"/>
                                      </p:to>
                                    </p:set>
                                    <p:animEffect transition="in" filter="wipe(down)">
                                      <p:cBhvr>
                                        <p:cTn id="24" dur="500"/>
                                        <p:tgtEl>
                                          <p:spTgt spid="21608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16088"/>
                                        </p:tgtEl>
                                        <p:attrNameLst>
                                          <p:attrName>style.visibility</p:attrName>
                                        </p:attrNameLst>
                                      </p:cBhvr>
                                      <p:to>
                                        <p:strVal val="visible"/>
                                      </p:to>
                                    </p:set>
                                    <p:animEffect transition="in" filter="wipe(left)">
                                      <p:cBhvr>
                                        <p:cTn id="29" dur="1000"/>
                                        <p:tgtEl>
                                          <p:spTgt spid="21608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16089"/>
                                        </p:tgtEl>
                                        <p:attrNameLst>
                                          <p:attrName>style.visibility</p:attrName>
                                        </p:attrNameLst>
                                      </p:cBhvr>
                                      <p:to>
                                        <p:strVal val="visible"/>
                                      </p:to>
                                    </p:set>
                                    <p:animEffect transition="in" filter="wipe(left)">
                                      <p:cBhvr>
                                        <p:cTn id="34" dur="1000"/>
                                        <p:tgtEl>
                                          <p:spTgt spid="21608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16090"/>
                                        </p:tgtEl>
                                        <p:attrNameLst>
                                          <p:attrName>style.visibility</p:attrName>
                                        </p:attrNameLst>
                                      </p:cBhvr>
                                      <p:to>
                                        <p:strVal val="visible"/>
                                      </p:to>
                                    </p:set>
                                    <p:animEffect transition="in" filter="wipe(left)">
                                      <p:cBhvr>
                                        <p:cTn id="39" dur="1000"/>
                                        <p:tgtEl>
                                          <p:spTgt spid="21609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16091"/>
                                        </p:tgtEl>
                                        <p:attrNameLst>
                                          <p:attrName>style.visibility</p:attrName>
                                        </p:attrNameLst>
                                      </p:cBhvr>
                                      <p:to>
                                        <p:strVal val="visible"/>
                                      </p:to>
                                    </p:set>
                                    <p:animEffect transition="in" filter="wipe(down)">
                                      <p:cBhvr>
                                        <p:cTn id="44" dur="500"/>
                                        <p:tgtEl>
                                          <p:spTgt spid="216091"/>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down)">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
                                            <p:txEl>
                                              <p:pRg st="0" end="0"/>
                                            </p:txEl>
                                          </p:spTgt>
                                        </p:tgtEl>
                                        <p:attrNameLst>
                                          <p:attrName>style.visibility</p:attrName>
                                        </p:attrNameLst>
                                      </p:cBhvr>
                                      <p:to>
                                        <p:strVal val="visible"/>
                                      </p:to>
                                    </p:set>
                                    <p:anim calcmode="lin" valueType="num">
                                      <p:cBhvr additive="base">
                                        <p:cTn id="5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4D636F5-D104-4741-A2DE-33D2775DDA01}"/>
              </a:ext>
            </a:extLst>
          </p:cNvPr>
          <p:cNvSpPr>
            <a:spLocks noGrp="1"/>
          </p:cNvSpPr>
          <p:nvPr>
            <p:ph type="dt" sz="half" idx="10"/>
          </p:nvPr>
        </p:nvSpPr>
        <p:spPr/>
        <p:txBody>
          <a:bodyPr/>
          <a:lstStyle/>
          <a:p>
            <a:pPr>
              <a:defRPr/>
            </a:pPr>
            <a:fld id="{D970F756-27B3-495B-A805-E7AC3C5CE3B9}" type="datetime1">
              <a:rPr lang="zh-CN" altLang="en-US" smtClean="0"/>
              <a:pPr>
                <a:defRPr/>
              </a:pPr>
              <a:t>2021/4/1</a:t>
            </a:fld>
            <a:endParaRPr lang="en-US" altLang="zh-CN"/>
          </a:p>
        </p:txBody>
      </p:sp>
      <p:sp>
        <p:nvSpPr>
          <p:cNvPr id="3" name="页脚占位符 2">
            <a:extLst>
              <a:ext uri="{FF2B5EF4-FFF2-40B4-BE49-F238E27FC236}">
                <a16:creationId xmlns:a16="http://schemas.microsoft.com/office/drawing/2014/main" id="{B9C7065D-FDFE-41FD-B268-9F28D543EC06}"/>
              </a:ext>
            </a:extLst>
          </p:cNvPr>
          <p:cNvSpPr>
            <a:spLocks noGrp="1"/>
          </p:cNvSpPr>
          <p:nvPr>
            <p:ph type="ftr" sz="quarter" idx="11"/>
          </p:nvPr>
        </p:nvSpPr>
        <p:spPr/>
        <p:txBody>
          <a:bodyPr/>
          <a:lstStyle/>
          <a:p>
            <a:pPr>
              <a:defRPr/>
            </a:pPr>
            <a:r>
              <a:rPr lang="zh-CN" altLang="en-US"/>
              <a:t>电路理论</a:t>
            </a:r>
            <a:endParaRPr lang="en-US" altLang="zh-CN"/>
          </a:p>
        </p:txBody>
      </p:sp>
      <p:sp>
        <p:nvSpPr>
          <p:cNvPr id="4" name="灯片编号占位符 3">
            <a:extLst>
              <a:ext uri="{FF2B5EF4-FFF2-40B4-BE49-F238E27FC236}">
                <a16:creationId xmlns:a16="http://schemas.microsoft.com/office/drawing/2014/main" id="{5A6FD925-528B-4E18-B6C6-7CCE72EE6B7D}"/>
              </a:ext>
            </a:extLst>
          </p:cNvPr>
          <p:cNvSpPr>
            <a:spLocks noGrp="1"/>
          </p:cNvSpPr>
          <p:nvPr>
            <p:ph type="sldNum" sz="quarter" idx="12"/>
          </p:nvPr>
        </p:nvSpPr>
        <p:spPr>
          <a:xfrm>
            <a:off x="6858000" y="6572250"/>
            <a:ext cx="1905000" cy="457200"/>
          </a:xfrm>
        </p:spPr>
        <p:txBody>
          <a:bodyPr/>
          <a:lstStyle/>
          <a:p>
            <a:pPr>
              <a:defRPr/>
            </a:pPr>
            <a:fld id="{FD534FBA-0597-43B6-B0EE-70CE2D337E26}" type="slidenum">
              <a:rPr lang="en-US" altLang="zh-CN" smtClean="0"/>
              <a:pPr>
                <a:defRPr/>
              </a:pPr>
              <a:t>28</a:t>
            </a:fld>
            <a:endParaRPr lang="en-US" altLang="zh-CN"/>
          </a:p>
        </p:txBody>
      </p:sp>
      <p:sp>
        <p:nvSpPr>
          <p:cNvPr id="5" name="Text Box 4">
            <a:extLst>
              <a:ext uri="{FF2B5EF4-FFF2-40B4-BE49-F238E27FC236}">
                <a16:creationId xmlns:a16="http://schemas.microsoft.com/office/drawing/2014/main" id="{5BE87743-65D1-4A3A-BFB3-772A2716CED3}"/>
              </a:ext>
            </a:extLst>
          </p:cNvPr>
          <p:cNvSpPr txBox="1">
            <a:spLocks noChangeArrowheads="1"/>
          </p:cNvSpPr>
          <p:nvPr/>
        </p:nvSpPr>
        <p:spPr bwMode="auto">
          <a:xfrm>
            <a:off x="755576" y="549275"/>
            <a:ext cx="7921699"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dirty="0">
                <a:ea typeface="楷体_GB2312" pitchFamily="49" charset="-122"/>
              </a:rPr>
              <a:t>Q: </a:t>
            </a:r>
            <a:r>
              <a:rPr lang="zh-CN" altLang="en-US" sz="2800" dirty="0">
                <a:ea typeface="楷体_GB2312" pitchFamily="49" charset="-122"/>
              </a:rPr>
              <a:t>设计一个用运放和电阻组成的电路，其输出电压为：</a:t>
            </a:r>
          </a:p>
        </p:txBody>
      </p:sp>
      <p:sp>
        <p:nvSpPr>
          <p:cNvPr id="6" name="Text Box 5">
            <a:extLst>
              <a:ext uri="{FF2B5EF4-FFF2-40B4-BE49-F238E27FC236}">
                <a16:creationId xmlns:a16="http://schemas.microsoft.com/office/drawing/2014/main" id="{6AFE0691-D9C0-4795-8CFA-0ED2B31ECC18}"/>
              </a:ext>
            </a:extLst>
          </p:cNvPr>
          <p:cNvSpPr txBox="1">
            <a:spLocks noChangeArrowheads="1"/>
          </p:cNvSpPr>
          <p:nvPr/>
        </p:nvSpPr>
        <p:spPr bwMode="auto">
          <a:xfrm>
            <a:off x="3708400" y="908050"/>
            <a:ext cx="2808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0" i="1">
                <a:solidFill>
                  <a:schemeClr val="bg1"/>
                </a:solidFill>
                <a:latin typeface="Times New Roman" panose="02020603050405020304" pitchFamily="18" charset="0"/>
              </a:rPr>
              <a:t>2x</a:t>
            </a:r>
            <a:r>
              <a:rPr lang="zh-CN" altLang="en-US" sz="3200" b="0" i="1">
                <a:solidFill>
                  <a:schemeClr val="bg1"/>
                </a:solidFill>
                <a:latin typeface="Times New Roman" panose="02020603050405020304" pitchFamily="18" charset="0"/>
              </a:rPr>
              <a:t>－</a:t>
            </a:r>
            <a:r>
              <a:rPr lang="en-US" altLang="zh-CN" sz="3200" b="0" i="1">
                <a:solidFill>
                  <a:schemeClr val="bg1"/>
                </a:solidFill>
                <a:latin typeface="Times New Roman" panose="02020603050405020304" pitchFamily="18" charset="0"/>
              </a:rPr>
              <a:t>y</a:t>
            </a:r>
            <a:r>
              <a:rPr lang="zh-CN" altLang="en-US" sz="3200" b="0" i="1">
                <a:solidFill>
                  <a:schemeClr val="bg1"/>
                </a:solidFill>
                <a:latin typeface="Times New Roman" panose="02020603050405020304" pitchFamily="18" charset="0"/>
              </a:rPr>
              <a:t>－</a:t>
            </a:r>
            <a:r>
              <a:rPr lang="en-US" altLang="zh-CN" sz="3200" b="0" i="1">
                <a:solidFill>
                  <a:schemeClr val="bg1"/>
                </a:solidFill>
                <a:latin typeface="Times New Roman" panose="02020603050405020304" pitchFamily="18" charset="0"/>
              </a:rPr>
              <a:t>z</a:t>
            </a:r>
          </a:p>
        </p:txBody>
      </p:sp>
      <p:sp>
        <p:nvSpPr>
          <p:cNvPr id="7" name="Text Box 6">
            <a:extLst>
              <a:ext uri="{FF2B5EF4-FFF2-40B4-BE49-F238E27FC236}">
                <a16:creationId xmlns:a16="http://schemas.microsoft.com/office/drawing/2014/main" id="{4C3FAF16-CE6C-4B09-A8AE-3248A2438DDF}"/>
              </a:ext>
            </a:extLst>
          </p:cNvPr>
          <p:cNvSpPr txBox="1">
            <a:spLocks noChangeArrowheads="1"/>
          </p:cNvSpPr>
          <p:nvPr/>
        </p:nvSpPr>
        <p:spPr bwMode="auto">
          <a:xfrm>
            <a:off x="755575" y="1412875"/>
            <a:ext cx="7921699"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pPr>
            <a:r>
              <a:rPr lang="zh-CN" altLang="en-US" sz="2800" dirty="0">
                <a:latin typeface="楷体_GB2312" pitchFamily="49" charset="-122"/>
                <a:ea typeface="楷体_GB2312" pitchFamily="49" charset="-122"/>
              </a:rPr>
              <a:t>其中</a:t>
            </a:r>
            <a:r>
              <a:rPr lang="en-US" altLang="zh-CN" sz="2800" b="0" i="1" dirty="0">
                <a:latin typeface="Times New Roman" panose="02020603050405020304" pitchFamily="18" charset="0"/>
                <a:ea typeface="楷体_GB2312" pitchFamily="49" charset="-122"/>
              </a:rPr>
              <a:t>x</a:t>
            </a:r>
            <a:r>
              <a:rPr lang="zh-CN" altLang="en-US" sz="2800" b="0" i="1" dirty="0">
                <a:latin typeface="Times New Roman" panose="02020603050405020304" pitchFamily="18" charset="0"/>
                <a:ea typeface="楷体_GB2312" pitchFamily="49" charset="-122"/>
              </a:rPr>
              <a:t>、</a:t>
            </a:r>
            <a:r>
              <a:rPr lang="en-US" altLang="zh-CN" sz="2800" b="0" i="1" dirty="0">
                <a:latin typeface="Times New Roman" panose="02020603050405020304" pitchFamily="18" charset="0"/>
                <a:ea typeface="楷体_GB2312" pitchFamily="49" charset="-122"/>
              </a:rPr>
              <a:t>y</a:t>
            </a:r>
            <a:r>
              <a:rPr lang="zh-CN" altLang="en-US" sz="2800" b="0" i="1" dirty="0">
                <a:latin typeface="Times New Roman" panose="02020603050405020304" pitchFamily="18" charset="0"/>
                <a:ea typeface="楷体_GB2312" pitchFamily="49" charset="-122"/>
              </a:rPr>
              <a:t>、</a:t>
            </a:r>
            <a:r>
              <a:rPr lang="en-US" altLang="zh-CN" sz="2800" b="0" i="1" dirty="0">
                <a:latin typeface="Times New Roman" panose="02020603050405020304" pitchFamily="18" charset="0"/>
                <a:ea typeface="楷体_GB2312" pitchFamily="49" charset="-122"/>
              </a:rPr>
              <a:t>z</a:t>
            </a:r>
            <a:r>
              <a:rPr lang="en-US" altLang="zh-CN" sz="2800" i="1" dirty="0">
                <a:latin typeface="楷体_GB2312" pitchFamily="49" charset="-122"/>
                <a:ea typeface="楷体_GB2312" pitchFamily="49" charset="-122"/>
              </a:rPr>
              <a:t> </a:t>
            </a:r>
            <a:r>
              <a:rPr lang="zh-CN" altLang="en-US" sz="2800" dirty="0">
                <a:latin typeface="楷体_GB2312" pitchFamily="49" charset="-122"/>
                <a:ea typeface="楷体_GB2312" pitchFamily="49" charset="-122"/>
              </a:rPr>
              <a:t>分别表示三个输入电压的值，设</a:t>
            </a:r>
            <a:r>
              <a:rPr lang="en-US" altLang="zh-CN" sz="2800" b="0" i="1" dirty="0">
                <a:latin typeface="Times New Roman" panose="02020603050405020304" pitchFamily="18" charset="0"/>
                <a:ea typeface="楷体_GB2312" pitchFamily="49" charset="-122"/>
              </a:rPr>
              <a:t>x</a:t>
            </a:r>
            <a:r>
              <a:rPr lang="zh-CN" altLang="en-US" sz="2800" b="0" i="1" dirty="0">
                <a:latin typeface="Times New Roman" panose="02020603050405020304" pitchFamily="18" charset="0"/>
                <a:ea typeface="楷体_GB2312" pitchFamily="49" charset="-122"/>
              </a:rPr>
              <a:t>、</a:t>
            </a:r>
            <a:r>
              <a:rPr lang="en-US" altLang="zh-CN" sz="2800" b="0" i="1" dirty="0">
                <a:latin typeface="Times New Roman" panose="02020603050405020304" pitchFamily="18" charset="0"/>
                <a:ea typeface="楷体_GB2312" pitchFamily="49" charset="-122"/>
              </a:rPr>
              <a:t>y</a:t>
            </a:r>
            <a:r>
              <a:rPr lang="zh-CN" altLang="en-US" sz="2800" b="0" i="1" dirty="0">
                <a:latin typeface="Times New Roman" panose="02020603050405020304" pitchFamily="18" charset="0"/>
                <a:ea typeface="楷体_GB2312" pitchFamily="49" charset="-122"/>
              </a:rPr>
              <a:t>、</a:t>
            </a:r>
            <a:r>
              <a:rPr lang="en-US" altLang="zh-CN" sz="2800" b="0" i="1" dirty="0">
                <a:latin typeface="Times New Roman" panose="02020603050405020304" pitchFamily="18" charset="0"/>
                <a:ea typeface="楷体_GB2312" pitchFamily="49" charset="-122"/>
              </a:rPr>
              <a:t>z</a:t>
            </a:r>
            <a:r>
              <a:rPr lang="zh-CN" altLang="en-US" sz="2800" dirty="0">
                <a:latin typeface="楷体_GB2312" pitchFamily="49" charset="-122"/>
                <a:ea typeface="楷体_GB2312" pitchFamily="49" charset="-122"/>
              </a:rPr>
              <a:t>不超过</a:t>
            </a:r>
            <a:r>
              <a:rPr lang="en-US" altLang="zh-CN" sz="2800" b="0" dirty="0">
                <a:latin typeface="Times New Roman" panose="02020603050405020304" pitchFamily="18" charset="0"/>
                <a:ea typeface="楷体_GB2312" pitchFamily="49" charset="-122"/>
              </a:rPr>
              <a:t>10V</a:t>
            </a:r>
            <a:r>
              <a:rPr lang="en-US" altLang="zh-CN" sz="2800" dirty="0">
                <a:latin typeface="楷体_GB2312" pitchFamily="49" charset="-122"/>
                <a:ea typeface="楷体_GB2312" pitchFamily="49" charset="-122"/>
              </a:rPr>
              <a:t>,</a:t>
            </a:r>
            <a:r>
              <a:rPr lang="zh-CN" altLang="en-US" sz="2800" dirty="0">
                <a:latin typeface="楷体_GB2312" pitchFamily="49" charset="-122"/>
                <a:ea typeface="楷体_GB2312" pitchFamily="49" charset="-122"/>
              </a:rPr>
              <a:t>同时要求每一个电阻的功率不超过</a:t>
            </a:r>
            <a:r>
              <a:rPr lang="en-US" altLang="zh-CN" sz="2800" b="0" dirty="0">
                <a:latin typeface="Times New Roman" panose="02020603050405020304" pitchFamily="18" charset="0"/>
                <a:ea typeface="楷体_GB2312" pitchFamily="49" charset="-122"/>
              </a:rPr>
              <a:t>0.5W</a:t>
            </a:r>
            <a:r>
              <a:rPr lang="zh-CN" altLang="en-US" sz="2800" dirty="0">
                <a:latin typeface="楷体_GB2312" pitchFamily="49" charset="-122"/>
                <a:ea typeface="楷体_GB2312" pitchFamily="49" charset="-122"/>
              </a:rPr>
              <a:t>，确定各电阻的值。</a:t>
            </a:r>
          </a:p>
        </p:txBody>
      </p:sp>
      <p:sp>
        <p:nvSpPr>
          <p:cNvPr id="64" name="Text Box 5">
            <a:extLst>
              <a:ext uri="{FF2B5EF4-FFF2-40B4-BE49-F238E27FC236}">
                <a16:creationId xmlns:a16="http://schemas.microsoft.com/office/drawing/2014/main" id="{DA26F510-171E-4148-92F1-A4B4D1CA8277}"/>
              </a:ext>
            </a:extLst>
          </p:cNvPr>
          <p:cNvSpPr txBox="1">
            <a:spLocks noChangeArrowheads="1"/>
          </p:cNvSpPr>
          <p:nvPr/>
        </p:nvSpPr>
        <p:spPr bwMode="auto">
          <a:xfrm>
            <a:off x="1720056" y="958313"/>
            <a:ext cx="280828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0" i="1" dirty="0">
                <a:solidFill>
                  <a:srgbClr val="FF0000"/>
                </a:solidFill>
                <a:latin typeface="Times New Roman" panose="02020603050405020304" pitchFamily="18" charset="0"/>
              </a:rPr>
              <a:t>2x</a:t>
            </a:r>
            <a:r>
              <a:rPr lang="zh-CN" altLang="en-US" sz="3200" b="0" i="1" dirty="0">
                <a:solidFill>
                  <a:srgbClr val="FF0000"/>
                </a:solidFill>
                <a:latin typeface="Times New Roman" panose="02020603050405020304" pitchFamily="18" charset="0"/>
              </a:rPr>
              <a:t>－</a:t>
            </a:r>
            <a:r>
              <a:rPr lang="en-US" altLang="zh-CN" sz="3200" b="0" i="1" dirty="0">
                <a:solidFill>
                  <a:srgbClr val="FF0000"/>
                </a:solidFill>
                <a:latin typeface="Times New Roman" panose="02020603050405020304" pitchFamily="18" charset="0"/>
              </a:rPr>
              <a:t>y</a:t>
            </a:r>
            <a:r>
              <a:rPr lang="zh-CN" altLang="en-US" sz="3200" b="0" i="1" dirty="0">
                <a:solidFill>
                  <a:srgbClr val="FF0000"/>
                </a:solidFill>
                <a:latin typeface="Times New Roman" panose="02020603050405020304" pitchFamily="18" charset="0"/>
              </a:rPr>
              <a:t>－</a:t>
            </a:r>
            <a:r>
              <a:rPr lang="en-US" altLang="zh-CN" sz="3200" b="0" i="1" dirty="0">
                <a:solidFill>
                  <a:srgbClr val="FF0000"/>
                </a:solidFill>
                <a:latin typeface="Times New Roman" panose="02020603050405020304" pitchFamily="18" charset="0"/>
              </a:rPr>
              <a:t>z</a:t>
            </a:r>
          </a:p>
        </p:txBody>
      </p:sp>
      <p:pic>
        <p:nvPicPr>
          <p:cNvPr id="110" name="图片 109">
            <a:extLst>
              <a:ext uri="{FF2B5EF4-FFF2-40B4-BE49-F238E27FC236}">
                <a16:creationId xmlns:a16="http://schemas.microsoft.com/office/drawing/2014/main" id="{9C6603F6-35AD-473C-A4F7-84268FB5FF5C}"/>
              </a:ext>
            </a:extLst>
          </p:cNvPr>
          <p:cNvPicPr>
            <a:picLocks noChangeAspect="1"/>
          </p:cNvPicPr>
          <p:nvPr/>
        </p:nvPicPr>
        <p:blipFill>
          <a:blip r:embed="rId2"/>
          <a:stretch>
            <a:fillRect/>
          </a:stretch>
        </p:blipFill>
        <p:spPr>
          <a:xfrm>
            <a:off x="4593713" y="3386733"/>
            <a:ext cx="4226759" cy="2860168"/>
          </a:xfrm>
          <a:prstGeom prst="rect">
            <a:avLst/>
          </a:prstGeom>
        </p:spPr>
      </p:pic>
      <p:pic>
        <p:nvPicPr>
          <p:cNvPr id="111" name="图片 110">
            <a:extLst>
              <a:ext uri="{FF2B5EF4-FFF2-40B4-BE49-F238E27FC236}">
                <a16:creationId xmlns:a16="http://schemas.microsoft.com/office/drawing/2014/main" id="{282C993A-6FC1-438D-B605-19796FEE5724}"/>
              </a:ext>
            </a:extLst>
          </p:cNvPr>
          <p:cNvPicPr>
            <a:picLocks noChangeAspect="1"/>
          </p:cNvPicPr>
          <p:nvPr/>
        </p:nvPicPr>
        <p:blipFill>
          <a:blip r:embed="rId3"/>
          <a:stretch>
            <a:fillRect/>
          </a:stretch>
        </p:blipFill>
        <p:spPr>
          <a:xfrm>
            <a:off x="323528" y="3376654"/>
            <a:ext cx="4081537" cy="2860168"/>
          </a:xfrm>
          <a:prstGeom prst="rect">
            <a:avLst/>
          </a:prstGeom>
        </p:spPr>
      </p:pic>
    </p:spTree>
    <p:extLst>
      <p:ext uri="{BB962C8B-B14F-4D97-AF65-F5344CB8AC3E}">
        <p14:creationId xmlns:p14="http://schemas.microsoft.com/office/powerpoint/2010/main" val="3713476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20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type="lt">
                                    <p:tmPct val="100000"/>
                                  </p:iterate>
                                  <p:childTnLst>
                                    <p:set>
                                      <p:cBhvr>
                                        <p:cTn id="15" dur="1" fill="hold">
                                          <p:stCondLst>
                                            <p:cond delay="0"/>
                                          </p:stCondLst>
                                        </p:cTn>
                                        <p:tgtEl>
                                          <p:spTgt spid="7"/>
                                        </p:tgtEl>
                                        <p:attrNameLst>
                                          <p:attrName>style.visibility</p:attrName>
                                        </p:attrNameLst>
                                      </p:cBhvr>
                                      <p:to>
                                        <p:strVal val="visible"/>
                                      </p:to>
                                    </p:set>
                                    <p:animEffect transition="in" filter="wipe(left)">
                                      <p:cBhvr>
                                        <p:cTn id="16" dur="100"/>
                                        <p:tgtEl>
                                          <p:spTgt spid="7"/>
                                        </p:tgtEl>
                                      </p:cBhvr>
                                    </p:animEffect>
                                  </p:childTnLst>
                                </p:cTn>
                              </p:par>
                            </p:childTnLst>
                          </p:cTn>
                        </p:par>
                        <p:par>
                          <p:cTn id="17" fill="hold">
                            <p:stCondLst>
                              <p:cond delay="6100"/>
                            </p:stCondLst>
                            <p:childTnLst>
                              <p:par>
                                <p:cTn id="18" presetID="22" presetClass="entr" presetSubtype="8" fill="hold" grpId="0" nodeType="afterEffect">
                                  <p:stCondLst>
                                    <p:cond delay="0"/>
                                  </p:stCondLst>
                                  <p:childTnLst>
                                    <p:set>
                                      <p:cBhvr>
                                        <p:cTn id="19" dur="1" fill="hold">
                                          <p:stCondLst>
                                            <p:cond delay="0"/>
                                          </p:stCondLst>
                                        </p:cTn>
                                        <p:tgtEl>
                                          <p:spTgt spid="64"/>
                                        </p:tgtEl>
                                        <p:attrNameLst>
                                          <p:attrName>style.visibility</p:attrName>
                                        </p:attrNameLst>
                                      </p:cBhvr>
                                      <p:to>
                                        <p:strVal val="visible"/>
                                      </p:to>
                                    </p:set>
                                    <p:animEffect transition="in" filter="wipe(left)">
                                      <p:cBhvr>
                                        <p:cTn id="20" dur="2000"/>
                                        <p:tgtEl>
                                          <p:spTgt spid="64"/>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1"/>
                                        </p:tgtEl>
                                        <p:attrNameLst>
                                          <p:attrName>style.visibility</p:attrName>
                                        </p:attrNameLst>
                                      </p:cBhvr>
                                      <p:to>
                                        <p:strVal val="visible"/>
                                      </p:to>
                                    </p:set>
                                    <p:anim calcmode="lin" valueType="num">
                                      <p:cBhvr additive="base">
                                        <p:cTn id="25" dur="500" fill="hold"/>
                                        <p:tgtEl>
                                          <p:spTgt spid="111"/>
                                        </p:tgtEl>
                                        <p:attrNameLst>
                                          <p:attrName>ppt_x</p:attrName>
                                        </p:attrNameLst>
                                      </p:cBhvr>
                                      <p:tavLst>
                                        <p:tav tm="0">
                                          <p:val>
                                            <p:strVal val="#ppt_x"/>
                                          </p:val>
                                        </p:tav>
                                        <p:tav tm="100000">
                                          <p:val>
                                            <p:strVal val="#ppt_x"/>
                                          </p:val>
                                        </p:tav>
                                      </p:tavLst>
                                    </p:anim>
                                    <p:anim calcmode="lin" valueType="num">
                                      <p:cBhvr additive="base">
                                        <p:cTn id="26" dur="500" fill="hold"/>
                                        <p:tgtEl>
                                          <p:spTgt spid="11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0"/>
                                        </p:tgtEl>
                                        <p:attrNameLst>
                                          <p:attrName>style.visibility</p:attrName>
                                        </p:attrNameLst>
                                      </p:cBhvr>
                                      <p:to>
                                        <p:strVal val="visible"/>
                                      </p:to>
                                    </p:set>
                                    <p:anim calcmode="lin" valueType="num">
                                      <p:cBhvr additive="base">
                                        <p:cTn id="29" dur="500" fill="hold"/>
                                        <p:tgtEl>
                                          <p:spTgt spid="110"/>
                                        </p:tgtEl>
                                        <p:attrNameLst>
                                          <p:attrName>ppt_x</p:attrName>
                                        </p:attrNameLst>
                                      </p:cBhvr>
                                      <p:tavLst>
                                        <p:tav tm="0">
                                          <p:val>
                                            <p:strVal val="#ppt_x"/>
                                          </p:val>
                                        </p:tav>
                                        <p:tav tm="100000">
                                          <p:val>
                                            <p:strVal val="#ppt_x"/>
                                          </p:val>
                                        </p:tav>
                                      </p:tavLst>
                                    </p:anim>
                                    <p:anim calcmode="lin" valueType="num">
                                      <p:cBhvr additive="base">
                                        <p:cTn id="30"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6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0B0DCC4-B91F-4E42-8FBA-22AB9C8BAA9D}"/>
              </a:ext>
            </a:extLst>
          </p:cNvPr>
          <p:cNvSpPr>
            <a:spLocks noGrp="1"/>
          </p:cNvSpPr>
          <p:nvPr>
            <p:ph type="dt" sz="half" idx="10"/>
          </p:nvPr>
        </p:nvSpPr>
        <p:spPr/>
        <p:txBody>
          <a:bodyPr/>
          <a:lstStyle/>
          <a:p>
            <a:pPr>
              <a:defRPr/>
            </a:pPr>
            <a:fld id="{D970F756-27B3-495B-A805-E7AC3C5CE3B9}" type="datetime1">
              <a:rPr lang="zh-CN" altLang="en-US" smtClean="0"/>
              <a:pPr>
                <a:defRPr/>
              </a:pPr>
              <a:t>2021/4/1</a:t>
            </a:fld>
            <a:endParaRPr lang="en-US" altLang="zh-CN"/>
          </a:p>
        </p:txBody>
      </p:sp>
      <p:sp>
        <p:nvSpPr>
          <p:cNvPr id="3" name="页脚占位符 2">
            <a:extLst>
              <a:ext uri="{FF2B5EF4-FFF2-40B4-BE49-F238E27FC236}">
                <a16:creationId xmlns:a16="http://schemas.microsoft.com/office/drawing/2014/main" id="{C2093805-0790-4339-A7C7-5C545F5D9FF2}"/>
              </a:ext>
            </a:extLst>
          </p:cNvPr>
          <p:cNvSpPr>
            <a:spLocks noGrp="1"/>
          </p:cNvSpPr>
          <p:nvPr>
            <p:ph type="ftr" sz="quarter" idx="11"/>
          </p:nvPr>
        </p:nvSpPr>
        <p:spPr/>
        <p:txBody>
          <a:bodyPr/>
          <a:lstStyle/>
          <a:p>
            <a:pPr>
              <a:defRPr/>
            </a:pPr>
            <a:r>
              <a:rPr lang="zh-CN" altLang="en-US"/>
              <a:t>电路理论</a:t>
            </a:r>
            <a:endParaRPr lang="en-US" altLang="zh-CN"/>
          </a:p>
        </p:txBody>
      </p:sp>
      <p:sp>
        <p:nvSpPr>
          <p:cNvPr id="4" name="灯片编号占位符 3">
            <a:extLst>
              <a:ext uri="{FF2B5EF4-FFF2-40B4-BE49-F238E27FC236}">
                <a16:creationId xmlns:a16="http://schemas.microsoft.com/office/drawing/2014/main" id="{DC0184C3-9A42-49B8-8619-30995CDC8CDE}"/>
              </a:ext>
            </a:extLst>
          </p:cNvPr>
          <p:cNvSpPr>
            <a:spLocks noGrp="1"/>
          </p:cNvSpPr>
          <p:nvPr>
            <p:ph type="sldNum" sz="quarter" idx="12"/>
          </p:nvPr>
        </p:nvSpPr>
        <p:spPr/>
        <p:txBody>
          <a:bodyPr/>
          <a:lstStyle/>
          <a:p>
            <a:pPr>
              <a:defRPr/>
            </a:pPr>
            <a:fld id="{FD534FBA-0597-43B6-B0EE-70CE2D337E26}" type="slidenum">
              <a:rPr lang="en-US" altLang="zh-CN" smtClean="0"/>
              <a:pPr>
                <a:defRPr/>
              </a:pPr>
              <a:t>29</a:t>
            </a:fld>
            <a:endParaRPr lang="en-US" altLang="zh-CN"/>
          </a:p>
        </p:txBody>
      </p:sp>
      <p:sp>
        <p:nvSpPr>
          <p:cNvPr id="5" name="文本框 4">
            <a:extLst>
              <a:ext uri="{FF2B5EF4-FFF2-40B4-BE49-F238E27FC236}">
                <a16:creationId xmlns:a16="http://schemas.microsoft.com/office/drawing/2014/main" id="{3E85A1E8-B373-431C-9F0B-5A6428F245C3}"/>
              </a:ext>
            </a:extLst>
          </p:cNvPr>
          <p:cNvSpPr txBox="1"/>
          <p:nvPr/>
        </p:nvSpPr>
        <p:spPr>
          <a:xfrm>
            <a:off x="899592" y="442506"/>
            <a:ext cx="7344816" cy="6093976"/>
          </a:xfrm>
          <a:prstGeom prst="rect">
            <a:avLst/>
          </a:prstGeom>
          <a:noFill/>
        </p:spPr>
        <p:txBody>
          <a:bodyPr wrap="square" rtlCol="0">
            <a:spAutoFit/>
          </a:bodyPr>
          <a:lstStyle/>
          <a:p>
            <a:br>
              <a:rPr lang="zh-CN" altLang="en-US" dirty="0"/>
            </a:br>
            <a:r>
              <a:rPr lang="zh-CN" altLang="en-US" sz="3200" b="1" dirty="0"/>
              <a:t>对数运算电路和指数运算电路</a:t>
            </a:r>
            <a:endParaRPr lang="en-US" altLang="zh-CN" sz="3200" b="1" dirty="0"/>
          </a:p>
          <a:p>
            <a:pPr latinLnBrk="0"/>
            <a:endParaRPr lang="en-US" altLang="zh-CN" sz="2400" b="1" dirty="0"/>
          </a:p>
          <a:p>
            <a:pPr latinLnBrk="0"/>
            <a:endParaRPr lang="zh-CN" altLang="en-US" b="1" dirty="0"/>
          </a:p>
          <a:p>
            <a:pPr latinLnBrk="0"/>
            <a:r>
              <a:rPr lang="zh-CN" altLang="en-US" sz="2800" dirty="0"/>
              <a:t>利用</a:t>
            </a:r>
            <a:r>
              <a:rPr lang="en-US" altLang="zh-CN" sz="2800" dirty="0"/>
              <a:t>PN</a:t>
            </a:r>
            <a:r>
              <a:rPr lang="zh-CN" altLang="en-US" sz="2800" dirty="0"/>
              <a:t>结伏安特性所具有的指数规律，将二极管或者三极管分别接入集成运放的反馈回路和输入回路，可以实现对数运算和指数运算。</a:t>
            </a:r>
            <a:endParaRPr lang="en-US" altLang="zh-CN" sz="2800" dirty="0"/>
          </a:p>
          <a:p>
            <a:pPr latinLnBrk="0"/>
            <a:endParaRPr lang="en-US" altLang="zh-CN" sz="2800" dirty="0"/>
          </a:p>
          <a:p>
            <a:pPr latinLnBrk="0"/>
            <a:r>
              <a:rPr lang="zh-CN" altLang="en-US" sz="2800" dirty="0"/>
              <a:t>而利用对数运算、指数运算和加减运算电路相组合，便可实现乘法、除法、乘方和开方等运算。</a:t>
            </a:r>
            <a:endParaRPr lang="en-US" altLang="zh-CN" sz="2800" dirty="0"/>
          </a:p>
          <a:p>
            <a:pPr latinLnBrk="0"/>
            <a:endParaRPr lang="en-US" altLang="zh-CN" sz="2800" dirty="0"/>
          </a:p>
          <a:p>
            <a:pPr latinLnBrk="0"/>
            <a:endParaRPr lang="en-US" altLang="zh-CN" sz="2800" dirty="0"/>
          </a:p>
          <a:p>
            <a:pPr latinLnBrk="0"/>
            <a:r>
              <a:rPr lang="zh-CN" altLang="en-US" sz="2800" dirty="0"/>
              <a:t>有兴趣的同学，可以进一步了解</a:t>
            </a:r>
          </a:p>
          <a:p>
            <a:endParaRPr lang="zh-CN" altLang="en-US" dirty="0"/>
          </a:p>
        </p:txBody>
      </p:sp>
    </p:spTree>
    <p:extLst>
      <p:ext uri="{BB962C8B-B14F-4D97-AF65-F5344CB8AC3E}">
        <p14:creationId xmlns:p14="http://schemas.microsoft.com/office/powerpoint/2010/main" val="10935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p:cNvSpPr>
            <a:spLocks noGrp="1"/>
          </p:cNvSpPr>
          <p:nvPr>
            <p:ph type="dt" sz="quarter" idx="10"/>
          </p:nvPr>
        </p:nvSpPr>
        <p:spPr/>
        <p:txBody>
          <a:bodyPr/>
          <a:lstStyle/>
          <a:p>
            <a:pPr>
              <a:defRPr/>
            </a:pPr>
            <a:fld id="{96BAACE7-4E18-4519-9686-2B3586496752}" type="datetime1">
              <a:rPr lang="zh-CN" altLang="en-US"/>
              <a:pPr>
                <a:defRPr/>
              </a:pPr>
              <a:t>2021/4/1</a:t>
            </a:fld>
            <a:endParaRPr lang="en-US" altLang="zh-CN"/>
          </a:p>
        </p:txBody>
      </p:sp>
      <p:sp>
        <p:nvSpPr>
          <p:cNvPr id="10" name="页脚占位符 4"/>
          <p:cNvSpPr>
            <a:spLocks noGrp="1"/>
          </p:cNvSpPr>
          <p:nvPr>
            <p:ph type="ftr" sz="quarter" idx="11"/>
          </p:nvPr>
        </p:nvSpPr>
        <p:spPr/>
        <p:txBody>
          <a:bodyPr/>
          <a:lstStyle/>
          <a:p>
            <a:pPr>
              <a:defRPr/>
            </a:pPr>
            <a:r>
              <a:rPr lang="zh-CN" altLang="en-US"/>
              <a:t>电路理论</a:t>
            </a:r>
            <a:endParaRPr lang="en-US" altLang="zh-CN"/>
          </a:p>
        </p:txBody>
      </p:sp>
      <p:sp>
        <p:nvSpPr>
          <p:cNvPr id="11" name="灯片编号占位符 5"/>
          <p:cNvSpPr>
            <a:spLocks noGrp="1"/>
          </p:cNvSpPr>
          <p:nvPr>
            <p:ph type="sldNum" sz="quarter" idx="12"/>
          </p:nvPr>
        </p:nvSpPr>
        <p:spPr/>
        <p:txBody>
          <a:bodyPr/>
          <a:lstStyle/>
          <a:p>
            <a:pPr>
              <a:defRPr/>
            </a:pPr>
            <a:fld id="{3244CA53-64FD-4678-A3E4-C688A54D3DC7}" type="slidenum">
              <a:rPr lang="en-US" altLang="zh-CN"/>
              <a:pPr>
                <a:defRPr/>
              </a:pPr>
              <a:t>3</a:t>
            </a:fld>
            <a:endParaRPr lang="en-US" altLang="zh-CN"/>
          </a:p>
        </p:txBody>
      </p:sp>
      <p:sp>
        <p:nvSpPr>
          <p:cNvPr id="6149" name="Rectangle 440"/>
          <p:cNvSpPr>
            <a:spLocks noChangeArrowheads="1"/>
          </p:cNvSpPr>
          <p:nvPr/>
        </p:nvSpPr>
        <p:spPr bwMode="auto">
          <a:xfrm>
            <a:off x="-36512" y="692696"/>
            <a:ext cx="640871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marL="342900" indent="-342900" eaLnBrk="1" hangingPunct="1">
              <a:spcBef>
                <a:spcPts val="0"/>
              </a:spcBef>
              <a:buClr>
                <a:srgbClr val="FF0000"/>
              </a:buClr>
              <a:buFont typeface="Wingdings" panose="05000000000000000000" pitchFamily="2" charset="2"/>
              <a:buChar char="l"/>
            </a:pPr>
            <a:r>
              <a:rPr lang="zh-CN" altLang="en-US" dirty="0">
                <a:ea typeface="隶书" panose="02010509060101010101" pitchFamily="49" charset="-122"/>
              </a:rPr>
              <a:t>是一种广泛用途的电子器件，最早始于</a:t>
            </a:r>
            <a:r>
              <a:rPr lang="en-US" altLang="zh-CN" dirty="0">
                <a:ea typeface="隶书" panose="02010509060101010101" pitchFamily="49" charset="-122"/>
              </a:rPr>
              <a:t>1940</a:t>
            </a:r>
            <a:r>
              <a:rPr lang="zh-CN" altLang="en-US" dirty="0">
                <a:ea typeface="隶书" panose="02010509060101010101" pitchFamily="49" charset="-122"/>
              </a:rPr>
              <a:t>年。</a:t>
            </a:r>
            <a:r>
              <a:rPr lang="en-US" altLang="zh-CN" dirty="0">
                <a:ea typeface="隶书" panose="02010509060101010101" pitchFamily="49" charset="-122"/>
              </a:rPr>
              <a:t>1960</a:t>
            </a:r>
            <a:r>
              <a:rPr lang="zh-CN" altLang="en-US" dirty="0">
                <a:ea typeface="隶书" panose="02010509060101010101" pitchFamily="49" charset="-122"/>
              </a:rPr>
              <a:t>年后，随着集成电路的发展，运算放大器逐步集成化，大大降低了成本，获得了越来越广泛的应用</a:t>
            </a:r>
            <a:endParaRPr lang="en-US" altLang="zh-CN" dirty="0">
              <a:ea typeface="隶书" panose="02010509060101010101" pitchFamily="49" charset="-122"/>
            </a:endParaRPr>
          </a:p>
          <a:p>
            <a:pPr marL="342900" indent="-342900" eaLnBrk="1" hangingPunct="1">
              <a:spcBef>
                <a:spcPts val="0"/>
              </a:spcBef>
              <a:buClr>
                <a:srgbClr val="FF0000"/>
              </a:buClr>
              <a:buFont typeface="Wingdings" panose="05000000000000000000" pitchFamily="2" charset="2"/>
              <a:buChar char="l"/>
            </a:pPr>
            <a:r>
              <a:rPr lang="zh-CN" altLang="en-US" dirty="0">
                <a:ea typeface="隶书" panose="02010509060101010101" pitchFamily="49" charset="-122"/>
              </a:rPr>
              <a:t>有源电子器件，由电阻、电容、三极管实现</a:t>
            </a:r>
          </a:p>
          <a:p>
            <a:pPr marL="342900" indent="-342900" eaLnBrk="1" hangingPunct="1">
              <a:spcBef>
                <a:spcPts val="0"/>
              </a:spcBef>
              <a:buClr>
                <a:srgbClr val="FF0000"/>
              </a:buClr>
              <a:buFont typeface="Wingdings" panose="05000000000000000000" pitchFamily="2" charset="2"/>
              <a:buChar char="l"/>
            </a:pPr>
            <a:r>
              <a:rPr lang="zh-CN" altLang="en-US" dirty="0">
                <a:ea typeface="隶书" panose="02010509060101010101" pitchFamily="49" charset="-122"/>
              </a:rPr>
              <a:t>掌握其端口特性</a:t>
            </a:r>
          </a:p>
        </p:txBody>
      </p:sp>
      <p:sp>
        <p:nvSpPr>
          <p:cNvPr id="6150" name="Rectangle 484"/>
          <p:cNvSpPr>
            <a:spLocks noChangeArrowheads="1"/>
          </p:cNvSpPr>
          <p:nvPr/>
        </p:nvSpPr>
        <p:spPr bwMode="auto">
          <a:xfrm>
            <a:off x="381000" y="188913"/>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50000"/>
              </a:spcBef>
              <a:defRPr kumimoji="1">
                <a:solidFill>
                  <a:schemeClr val="tx1"/>
                </a:solidFill>
                <a:latin typeface="幼圆" panose="02010509060101010101" pitchFamily="49" charset="-122"/>
                <a:ea typeface="幼圆" panose="02010509060101010101" pitchFamily="49" charset="-122"/>
              </a:defRPr>
            </a:lvl1pPr>
            <a:lvl2pPr marL="742950" indent="-285750">
              <a:spcBef>
                <a:spcPct val="50000"/>
              </a:spcBef>
              <a:defRPr kumimoji="1">
                <a:solidFill>
                  <a:schemeClr val="tx1"/>
                </a:solidFill>
                <a:latin typeface="幼圆" panose="02010509060101010101" pitchFamily="49" charset="-122"/>
                <a:ea typeface="幼圆" panose="02010509060101010101" pitchFamily="49" charset="-122"/>
              </a:defRPr>
            </a:lvl2pPr>
            <a:lvl3pPr marL="1143000" indent="-228600">
              <a:spcBef>
                <a:spcPct val="50000"/>
              </a:spcBef>
              <a:defRPr kumimoji="1">
                <a:solidFill>
                  <a:schemeClr val="tx1"/>
                </a:solidFill>
                <a:latin typeface="幼圆" panose="02010509060101010101" pitchFamily="49" charset="-122"/>
                <a:ea typeface="幼圆" panose="02010509060101010101" pitchFamily="49" charset="-122"/>
              </a:defRPr>
            </a:lvl3pPr>
            <a:lvl4pPr marL="1600200" indent="-228600">
              <a:spcBef>
                <a:spcPct val="50000"/>
              </a:spcBef>
              <a:defRPr kumimoji="1">
                <a:solidFill>
                  <a:schemeClr val="tx1"/>
                </a:solidFill>
                <a:latin typeface="幼圆" panose="02010509060101010101" pitchFamily="49" charset="-122"/>
                <a:ea typeface="幼圆" panose="02010509060101010101" pitchFamily="49" charset="-122"/>
              </a:defRPr>
            </a:lvl4pPr>
            <a:lvl5pPr marL="2057400" indent="-228600">
              <a:spcBef>
                <a:spcPct val="50000"/>
              </a:spcBef>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5000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5000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5000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5000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eaLnBrk="1" hangingPunct="1">
              <a:spcBef>
                <a:spcPct val="0"/>
              </a:spcBef>
              <a:defRPr/>
            </a:pPr>
            <a:r>
              <a:rPr lang="en-US" altLang="zh-CN" sz="3200" dirty="0">
                <a:latin typeface="Times New Roman" panose="02020603050405020304" pitchFamily="18" charset="0"/>
                <a:ea typeface="隶书" panose="02010509060101010101" pitchFamily="49" charset="-122"/>
              </a:rPr>
              <a:t>5.1</a:t>
            </a:r>
            <a:r>
              <a:rPr lang="zh-CN" altLang="en-US" sz="3200" dirty="0">
                <a:effectLst>
                  <a:outerShdw blurRad="38100" dist="38100" dir="2700000" algn="tl">
                    <a:srgbClr val="C0C0C0"/>
                  </a:outerShdw>
                </a:effectLst>
                <a:ea typeface="隶书" panose="02010509060101010101" pitchFamily="49" charset="-122"/>
              </a:rPr>
              <a:t>集成</a:t>
            </a:r>
            <a:r>
              <a:rPr lang="zh-CN" altLang="en-US" sz="3200" dirty="0">
                <a:latin typeface="Times New Roman" panose="02020603050405020304" pitchFamily="18" charset="0"/>
                <a:ea typeface="隶书" panose="02010509060101010101" pitchFamily="49" charset="-122"/>
              </a:rPr>
              <a:t>运算放大器 </a:t>
            </a:r>
            <a:r>
              <a:rPr lang="en-US" altLang="zh-CN" sz="3200" dirty="0">
                <a:latin typeface="Times New Roman" panose="02020603050405020304" pitchFamily="18" charset="0"/>
                <a:ea typeface="隶书" panose="02010509060101010101" pitchFamily="49" charset="-122"/>
              </a:rPr>
              <a:t>operational amplifiers</a:t>
            </a:r>
          </a:p>
        </p:txBody>
      </p:sp>
      <p:pic>
        <p:nvPicPr>
          <p:cNvPr id="6151" name="Picture 487" descr="运放"/>
          <p:cNvPicPr>
            <a:picLocks noChangeAspect="1" noChangeArrowheads="1"/>
          </p:cNvPicPr>
          <p:nvPr/>
        </p:nvPicPr>
        <p:blipFill>
          <a:blip r:embed="rId2">
            <a:extLst>
              <a:ext uri="{28A0092B-C50C-407E-A947-70E740481C1C}">
                <a14:useLocalDpi xmlns:a14="http://schemas.microsoft.com/office/drawing/2010/main" val="0"/>
              </a:ext>
            </a:extLst>
          </a:blip>
          <a:srcRect l="16299" t="6160" b="12389"/>
          <a:stretch>
            <a:fillRect/>
          </a:stretch>
        </p:blipFill>
        <p:spPr bwMode="auto">
          <a:xfrm>
            <a:off x="6372225" y="819150"/>
            <a:ext cx="2592388"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488" descr="电路板"/>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094038"/>
            <a:ext cx="5256212" cy="350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490" descr="运放5"/>
          <p:cNvPicPr>
            <a:picLocks noChangeAspect="1" noChangeArrowheads="1"/>
          </p:cNvPicPr>
          <p:nvPr/>
        </p:nvPicPr>
        <p:blipFill>
          <a:blip r:embed="rId4">
            <a:extLst>
              <a:ext uri="{28A0092B-C50C-407E-A947-70E740481C1C}">
                <a14:useLocalDpi xmlns:a14="http://schemas.microsoft.com/office/drawing/2010/main" val="0"/>
              </a:ext>
            </a:extLst>
          </a:blip>
          <a:srcRect l="21458" t="7086" r="16684" b="10709"/>
          <a:stretch>
            <a:fillRect/>
          </a:stretch>
        </p:blipFill>
        <p:spPr bwMode="auto">
          <a:xfrm>
            <a:off x="7019925" y="4724400"/>
            <a:ext cx="1871663"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491" descr="运放2"/>
          <p:cNvPicPr>
            <a:picLocks noChangeAspect="1" noChangeArrowheads="1"/>
          </p:cNvPicPr>
          <p:nvPr/>
        </p:nvPicPr>
        <p:blipFill>
          <a:blip r:embed="rId5">
            <a:extLst>
              <a:ext uri="{28A0092B-C50C-407E-A947-70E740481C1C}">
                <a14:useLocalDpi xmlns:a14="http://schemas.microsoft.com/office/drawing/2010/main" val="0"/>
              </a:ext>
            </a:extLst>
          </a:blip>
          <a:srcRect l="36372"/>
          <a:stretch>
            <a:fillRect/>
          </a:stretch>
        </p:blipFill>
        <p:spPr bwMode="auto">
          <a:xfrm>
            <a:off x="7885113" y="3213100"/>
            <a:ext cx="1008062"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4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625" y="2781300"/>
            <a:ext cx="2376488" cy="188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13">
            <a:extLst>
              <a:ext uri="{FF2B5EF4-FFF2-40B4-BE49-F238E27FC236}">
                <a16:creationId xmlns:a16="http://schemas.microsoft.com/office/drawing/2014/main" id="{F16C7F6C-3B34-4A2B-8774-59482CEE8BFF}"/>
              </a:ext>
            </a:extLst>
          </p:cNvPr>
          <p:cNvGraphicFramePr>
            <a:graphicFrameLocks noChangeAspect="1"/>
          </p:cNvGraphicFramePr>
          <p:nvPr/>
        </p:nvGraphicFramePr>
        <p:xfrm>
          <a:off x="251520" y="2298036"/>
          <a:ext cx="4095947" cy="2742897"/>
        </p:xfrm>
        <a:graphic>
          <a:graphicData uri="http://schemas.openxmlformats.org/presentationml/2006/ole">
            <mc:AlternateContent xmlns:mc="http://schemas.openxmlformats.org/markup-compatibility/2006">
              <mc:Choice xmlns:v="urn:schemas-microsoft-com:vml" Requires="v">
                <p:oleObj spid="_x0000_s23598" name="Visio" r:id="rId3" imgW="2469303" imgH="1753870" progId="Visio.Drawing.11">
                  <p:embed/>
                </p:oleObj>
              </mc:Choice>
              <mc:Fallback>
                <p:oleObj name="Visio" r:id="rId3" imgW="2469303" imgH="1753870" progId="Visio.Drawing.11">
                  <p:embed/>
                  <p:pic>
                    <p:nvPicPr>
                      <p:cNvPr id="6" name="Object 13">
                        <a:extLst>
                          <a:ext uri="{FF2B5EF4-FFF2-40B4-BE49-F238E27FC236}">
                            <a16:creationId xmlns:a16="http://schemas.microsoft.com/office/drawing/2014/main" id="{F16C7F6C-3B34-4A2B-8774-59482CEE8B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2298036"/>
                        <a:ext cx="4095947" cy="2742897"/>
                      </a:xfrm>
                      <a:prstGeom prst="rect">
                        <a:avLst/>
                      </a:prstGeom>
                      <a:noFill/>
                      <a:ln>
                        <a:noFill/>
                      </a:ln>
                      <a:effectLst/>
                    </p:spPr>
                  </p:pic>
                </p:oleObj>
              </mc:Fallback>
            </mc:AlternateContent>
          </a:graphicData>
        </a:graphic>
      </p:graphicFrame>
      <p:sp>
        <p:nvSpPr>
          <p:cNvPr id="2" name="日期占位符 1">
            <a:extLst>
              <a:ext uri="{FF2B5EF4-FFF2-40B4-BE49-F238E27FC236}">
                <a16:creationId xmlns:a16="http://schemas.microsoft.com/office/drawing/2014/main" id="{E83D79AE-43AB-4807-A91E-DEF104E72530}"/>
              </a:ext>
            </a:extLst>
          </p:cNvPr>
          <p:cNvSpPr>
            <a:spLocks noGrp="1"/>
          </p:cNvSpPr>
          <p:nvPr>
            <p:ph type="dt" sz="half" idx="10"/>
          </p:nvPr>
        </p:nvSpPr>
        <p:spPr/>
        <p:txBody>
          <a:bodyPr/>
          <a:lstStyle/>
          <a:p>
            <a:pPr>
              <a:defRPr/>
            </a:pPr>
            <a:fld id="{D970F756-27B3-495B-A805-E7AC3C5CE3B9}" type="datetime1">
              <a:rPr lang="zh-CN" altLang="en-US" smtClean="0"/>
              <a:pPr>
                <a:defRPr/>
              </a:pPr>
              <a:t>2021/4/1</a:t>
            </a:fld>
            <a:endParaRPr lang="en-US" altLang="zh-CN"/>
          </a:p>
        </p:txBody>
      </p:sp>
      <p:sp>
        <p:nvSpPr>
          <p:cNvPr id="3" name="页脚占位符 2">
            <a:extLst>
              <a:ext uri="{FF2B5EF4-FFF2-40B4-BE49-F238E27FC236}">
                <a16:creationId xmlns:a16="http://schemas.microsoft.com/office/drawing/2014/main" id="{85A48F22-C0DE-4587-A759-F5504284E5BB}"/>
              </a:ext>
            </a:extLst>
          </p:cNvPr>
          <p:cNvSpPr>
            <a:spLocks noGrp="1"/>
          </p:cNvSpPr>
          <p:nvPr>
            <p:ph type="ftr" sz="quarter" idx="11"/>
          </p:nvPr>
        </p:nvSpPr>
        <p:spPr/>
        <p:txBody>
          <a:bodyPr/>
          <a:lstStyle/>
          <a:p>
            <a:pPr>
              <a:defRPr/>
            </a:pPr>
            <a:r>
              <a:rPr lang="zh-CN" altLang="en-US"/>
              <a:t>电路理论</a:t>
            </a:r>
            <a:endParaRPr lang="en-US" altLang="zh-CN"/>
          </a:p>
        </p:txBody>
      </p:sp>
      <p:sp>
        <p:nvSpPr>
          <p:cNvPr id="4" name="灯片编号占位符 3">
            <a:extLst>
              <a:ext uri="{FF2B5EF4-FFF2-40B4-BE49-F238E27FC236}">
                <a16:creationId xmlns:a16="http://schemas.microsoft.com/office/drawing/2014/main" id="{2C42C1EE-DBD4-459F-B729-B59B00ECF175}"/>
              </a:ext>
            </a:extLst>
          </p:cNvPr>
          <p:cNvSpPr>
            <a:spLocks noGrp="1"/>
          </p:cNvSpPr>
          <p:nvPr>
            <p:ph type="sldNum" sz="quarter" idx="12"/>
          </p:nvPr>
        </p:nvSpPr>
        <p:spPr/>
        <p:txBody>
          <a:bodyPr/>
          <a:lstStyle/>
          <a:p>
            <a:pPr>
              <a:defRPr/>
            </a:pPr>
            <a:fld id="{FD534FBA-0597-43B6-B0EE-70CE2D337E26}" type="slidenum">
              <a:rPr lang="en-US" altLang="zh-CN" smtClean="0"/>
              <a:pPr>
                <a:defRPr/>
              </a:pPr>
              <a:t>30</a:t>
            </a:fld>
            <a:endParaRPr lang="en-US" altLang="zh-CN"/>
          </a:p>
        </p:txBody>
      </p:sp>
      <p:sp>
        <p:nvSpPr>
          <p:cNvPr id="5" name="Text Box 4">
            <a:extLst>
              <a:ext uri="{FF2B5EF4-FFF2-40B4-BE49-F238E27FC236}">
                <a16:creationId xmlns:a16="http://schemas.microsoft.com/office/drawing/2014/main" id="{C9B8A5D3-0219-4F8E-B33D-54B64E4D1C05}"/>
              </a:ext>
            </a:extLst>
          </p:cNvPr>
          <p:cNvSpPr txBox="1">
            <a:spLocks noChangeArrowheads="1"/>
          </p:cNvSpPr>
          <p:nvPr/>
        </p:nvSpPr>
        <p:spPr bwMode="auto">
          <a:xfrm>
            <a:off x="727208" y="5004982"/>
            <a:ext cx="3352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spcBef>
                <a:spcPct val="50000"/>
              </a:spcBef>
            </a:pPr>
            <a:r>
              <a:rPr kumimoji="1" lang="zh-CN" altLang="en-US" sz="2000" b="1" dirty="0">
                <a:solidFill>
                  <a:srgbClr val="FF0000"/>
                </a:solidFill>
                <a:latin typeface="Times New Roman" panose="02020603050405020304" pitchFamily="18" charset="0"/>
              </a:rPr>
              <a:t>积分运算电路</a:t>
            </a:r>
          </a:p>
        </p:txBody>
      </p:sp>
      <p:sp>
        <p:nvSpPr>
          <p:cNvPr id="7" name="Text Box 4">
            <a:extLst>
              <a:ext uri="{FF2B5EF4-FFF2-40B4-BE49-F238E27FC236}">
                <a16:creationId xmlns:a16="http://schemas.microsoft.com/office/drawing/2014/main" id="{6BBC1370-B638-44D1-BA0E-F49E475F0FDE}"/>
              </a:ext>
            </a:extLst>
          </p:cNvPr>
          <p:cNvSpPr txBox="1">
            <a:spLocks noChangeArrowheads="1"/>
          </p:cNvSpPr>
          <p:nvPr/>
        </p:nvSpPr>
        <p:spPr bwMode="auto">
          <a:xfrm>
            <a:off x="4852168" y="5004982"/>
            <a:ext cx="3429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spcBef>
                <a:spcPct val="50000"/>
              </a:spcBef>
            </a:pPr>
            <a:r>
              <a:rPr kumimoji="1" lang="zh-CN" altLang="en-US" sz="2000" b="1" dirty="0">
                <a:solidFill>
                  <a:srgbClr val="FF0000"/>
                </a:solidFill>
                <a:latin typeface="Times New Roman" panose="02020603050405020304" pitchFamily="18" charset="0"/>
              </a:rPr>
              <a:t>微分运算电路</a:t>
            </a:r>
          </a:p>
        </p:txBody>
      </p:sp>
      <p:graphicFrame>
        <p:nvGraphicFramePr>
          <p:cNvPr id="8" name="Object 5">
            <a:extLst>
              <a:ext uri="{FF2B5EF4-FFF2-40B4-BE49-F238E27FC236}">
                <a16:creationId xmlns:a16="http://schemas.microsoft.com/office/drawing/2014/main" id="{19F44EAF-0921-4747-B847-B4B5BD5F8734}"/>
              </a:ext>
            </a:extLst>
          </p:cNvPr>
          <p:cNvGraphicFramePr>
            <a:graphicFrameLocks noChangeAspect="1"/>
          </p:cNvGraphicFramePr>
          <p:nvPr/>
        </p:nvGraphicFramePr>
        <p:xfrm>
          <a:off x="4779143" y="2204864"/>
          <a:ext cx="3744913" cy="2686050"/>
        </p:xfrm>
        <a:graphic>
          <a:graphicData uri="http://schemas.openxmlformats.org/presentationml/2006/ole">
            <mc:AlternateContent xmlns:mc="http://schemas.openxmlformats.org/markup-compatibility/2006">
              <mc:Choice xmlns:v="urn:schemas-microsoft-com:vml" Requires="v">
                <p:oleObj spid="_x0000_s23599" name="Visio" r:id="rId5" imgW="2094281" imgH="1487424" progId="Visio.Drawing.11">
                  <p:embed/>
                </p:oleObj>
              </mc:Choice>
              <mc:Fallback>
                <p:oleObj name="Visio" r:id="rId5" imgW="2094281" imgH="1487424" progId="Visio.Drawing.11">
                  <p:embed/>
                  <p:pic>
                    <p:nvPicPr>
                      <p:cNvPr id="8" name="Object 5">
                        <a:extLst>
                          <a:ext uri="{FF2B5EF4-FFF2-40B4-BE49-F238E27FC236}">
                            <a16:creationId xmlns:a16="http://schemas.microsoft.com/office/drawing/2014/main" id="{19F44EAF-0921-4747-B847-B4B5BD5F87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9143" y="2204864"/>
                        <a:ext cx="3744913"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4">
            <a:extLst>
              <a:ext uri="{FF2B5EF4-FFF2-40B4-BE49-F238E27FC236}">
                <a16:creationId xmlns:a16="http://schemas.microsoft.com/office/drawing/2014/main" id="{B31F74E4-E6DF-438E-9661-CC09384DA042}"/>
              </a:ext>
            </a:extLst>
          </p:cNvPr>
          <p:cNvSpPr txBox="1">
            <a:spLocks noChangeArrowheads="1"/>
          </p:cNvSpPr>
          <p:nvPr/>
        </p:nvSpPr>
        <p:spPr bwMode="auto">
          <a:xfrm>
            <a:off x="144096" y="845510"/>
            <a:ext cx="838834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eaLnBrk="1" hangingPunct="1">
              <a:spcBef>
                <a:spcPct val="50000"/>
              </a:spcBef>
            </a:pPr>
            <a:r>
              <a:rPr lang="zh-CN" altLang="en-US" sz="2800" b="1" dirty="0">
                <a:solidFill>
                  <a:srgbClr val="FF0000"/>
                </a:solidFill>
                <a:latin typeface="Times New Roman" panose="02020603050405020304" pitchFamily="18" charset="0"/>
              </a:rPr>
              <a:t>运算放大器的</a:t>
            </a:r>
            <a:r>
              <a:rPr kumimoji="1" lang="zh-CN" altLang="en-US" sz="2800" b="1" dirty="0">
                <a:solidFill>
                  <a:srgbClr val="FF0000"/>
                </a:solidFill>
                <a:latin typeface="Times New Roman" panose="02020603050405020304" pitchFamily="18" charset="0"/>
              </a:rPr>
              <a:t>积分运算与微分运算电路</a:t>
            </a:r>
          </a:p>
        </p:txBody>
      </p:sp>
      <p:sp>
        <p:nvSpPr>
          <p:cNvPr id="10" name="矩形 9">
            <a:extLst>
              <a:ext uri="{FF2B5EF4-FFF2-40B4-BE49-F238E27FC236}">
                <a16:creationId xmlns:a16="http://schemas.microsoft.com/office/drawing/2014/main" id="{1B34E0DC-51BD-46E1-9709-4D2B77A9F5D1}"/>
              </a:ext>
            </a:extLst>
          </p:cNvPr>
          <p:cNvSpPr/>
          <p:nvPr/>
        </p:nvSpPr>
        <p:spPr>
          <a:xfrm>
            <a:off x="996940" y="6199683"/>
            <a:ext cx="3416320" cy="369332"/>
          </a:xfrm>
          <a:prstGeom prst="rect">
            <a:avLst/>
          </a:prstGeom>
        </p:spPr>
        <p:txBody>
          <a:bodyPr wrap="none">
            <a:spAutoFit/>
          </a:bodyPr>
          <a:lstStyle/>
          <a:p>
            <a:r>
              <a:rPr lang="zh-CN" altLang="en-US" dirty="0"/>
              <a:t>有兴趣的同学，可以进一步了解</a:t>
            </a:r>
          </a:p>
        </p:txBody>
      </p:sp>
    </p:spTree>
    <p:extLst>
      <p:ext uri="{BB962C8B-B14F-4D97-AF65-F5344CB8AC3E}">
        <p14:creationId xmlns:p14="http://schemas.microsoft.com/office/powerpoint/2010/main" val="241852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strVal val="#ppt_w*0.70"/>
                                          </p:val>
                                        </p:tav>
                                        <p:tav tm="100000">
                                          <p:val>
                                            <p:strVal val="#ppt_w"/>
                                          </p:val>
                                        </p:tav>
                                      </p:tavLst>
                                    </p:anim>
                                    <p:anim calcmode="lin" valueType="num">
                                      <p:cBhvr>
                                        <p:cTn id="12" dur="1000" fill="hold"/>
                                        <p:tgtEl>
                                          <p:spTgt spid="6"/>
                                        </p:tgtEl>
                                        <p:attrNameLst>
                                          <p:attrName>ppt_h</p:attrName>
                                        </p:attrNameLst>
                                      </p:cBhvr>
                                      <p:tavLst>
                                        <p:tav tm="0">
                                          <p:val>
                                            <p:strVal val="#ppt_h"/>
                                          </p:val>
                                        </p:tav>
                                        <p:tav tm="100000">
                                          <p:val>
                                            <p:strVal val="#ppt_h"/>
                                          </p:val>
                                        </p:tav>
                                      </p:tavLst>
                                    </p:anim>
                                    <p:animEffect transition="in" filter="fade">
                                      <p:cBhvr>
                                        <p:cTn id="13" dur="1000"/>
                                        <p:tgtEl>
                                          <p:spTgt spid="6"/>
                                        </p:tgtEl>
                                      </p:cBhvr>
                                    </p:animEffect>
                                  </p:childTnLst>
                                </p:cTn>
                              </p:par>
                              <p:par>
                                <p:cTn id="14" presetID="55"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1000" fill="hold"/>
                                        <p:tgtEl>
                                          <p:spTgt spid="5"/>
                                        </p:tgtEl>
                                        <p:attrNameLst>
                                          <p:attrName>ppt_w</p:attrName>
                                        </p:attrNameLst>
                                      </p:cBhvr>
                                      <p:tavLst>
                                        <p:tav tm="0">
                                          <p:val>
                                            <p:strVal val="#ppt_w*0.70"/>
                                          </p:val>
                                        </p:tav>
                                        <p:tav tm="100000">
                                          <p:val>
                                            <p:strVal val="#ppt_w"/>
                                          </p:val>
                                        </p:tav>
                                      </p:tavLst>
                                    </p:anim>
                                    <p:anim calcmode="lin" valueType="num">
                                      <p:cBhvr>
                                        <p:cTn id="17" dur="1000" fill="hold"/>
                                        <p:tgtEl>
                                          <p:spTgt spid="5"/>
                                        </p:tgtEl>
                                        <p:attrNameLst>
                                          <p:attrName>ppt_h</p:attrName>
                                        </p:attrNameLst>
                                      </p:cBhvr>
                                      <p:tavLst>
                                        <p:tav tm="0">
                                          <p:val>
                                            <p:strVal val="#ppt_h"/>
                                          </p:val>
                                        </p:tav>
                                        <p:tav tm="100000">
                                          <p:val>
                                            <p:strVal val="#ppt_h"/>
                                          </p:val>
                                        </p:tav>
                                      </p:tavLst>
                                    </p:anim>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1000" fill="hold"/>
                                        <p:tgtEl>
                                          <p:spTgt spid="8"/>
                                        </p:tgtEl>
                                        <p:attrNameLst>
                                          <p:attrName>ppt_w</p:attrName>
                                        </p:attrNameLst>
                                      </p:cBhvr>
                                      <p:tavLst>
                                        <p:tav tm="0">
                                          <p:val>
                                            <p:strVal val="#ppt_w*0.70"/>
                                          </p:val>
                                        </p:tav>
                                        <p:tav tm="100000">
                                          <p:val>
                                            <p:strVal val="#ppt_w"/>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animEffect transition="in" filter="fade">
                                      <p:cBhvr>
                                        <p:cTn id="25" dur="1000"/>
                                        <p:tgtEl>
                                          <p:spTgt spid="8"/>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strVal val="#ppt_w*0.70"/>
                                          </p:val>
                                        </p:tav>
                                        <p:tav tm="100000">
                                          <p:val>
                                            <p:strVal val="#ppt_w"/>
                                          </p:val>
                                        </p:tav>
                                      </p:tavLst>
                                    </p:anim>
                                    <p:anim calcmode="lin" valueType="num">
                                      <p:cBhvr>
                                        <p:cTn id="29" dur="1000" fill="hold"/>
                                        <p:tgtEl>
                                          <p:spTgt spid="7"/>
                                        </p:tgtEl>
                                        <p:attrNameLst>
                                          <p:attrName>ppt_h</p:attrName>
                                        </p:attrNameLst>
                                      </p:cBhvr>
                                      <p:tavLst>
                                        <p:tav tm="0">
                                          <p:val>
                                            <p:strVal val="#ppt_h"/>
                                          </p:val>
                                        </p:tav>
                                        <p:tav tm="100000">
                                          <p:val>
                                            <p:strVal val="#ppt_h"/>
                                          </p:val>
                                        </p:tav>
                                      </p:tavLst>
                                    </p:anim>
                                    <p:animEffect transition="in" filter="fade">
                                      <p:cBhvr>
                                        <p:cTn id="30" dur="10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a:t>作业</a:t>
            </a:r>
          </a:p>
        </p:txBody>
      </p:sp>
      <p:sp>
        <p:nvSpPr>
          <p:cNvPr id="44035" name="内容占位符 2"/>
          <p:cNvSpPr>
            <a:spLocks noGrp="1"/>
          </p:cNvSpPr>
          <p:nvPr>
            <p:ph idx="1"/>
          </p:nvPr>
        </p:nvSpPr>
        <p:spPr>
          <a:xfrm>
            <a:off x="381000" y="914400"/>
            <a:ext cx="8294688" cy="5181600"/>
          </a:xfrm>
        </p:spPr>
        <p:txBody>
          <a:bodyPr/>
          <a:lstStyle/>
          <a:p>
            <a:r>
              <a:rPr lang="en-US" altLang="zh-CN" dirty="0"/>
              <a:t>5.2</a:t>
            </a:r>
            <a:r>
              <a:rPr lang="zh-CN" altLang="en-US" dirty="0"/>
              <a:t>节：</a:t>
            </a:r>
            <a:r>
              <a:rPr lang="en-US" altLang="zh-CN" dirty="0"/>
              <a:t>5-2</a:t>
            </a:r>
          </a:p>
          <a:p>
            <a:r>
              <a:rPr lang="en-US" altLang="zh-CN" dirty="0"/>
              <a:t>5.3</a:t>
            </a:r>
            <a:r>
              <a:rPr lang="zh-CN" altLang="en-US" dirty="0"/>
              <a:t>节：</a:t>
            </a:r>
            <a:r>
              <a:rPr lang="en-US" altLang="zh-CN" dirty="0"/>
              <a:t>5-6</a:t>
            </a:r>
            <a:r>
              <a:rPr lang="zh-CN" altLang="en-US" dirty="0"/>
              <a:t>，</a:t>
            </a:r>
            <a:r>
              <a:rPr lang="en-US" altLang="zh-CN" dirty="0"/>
              <a:t>5-7</a:t>
            </a:r>
            <a:r>
              <a:rPr lang="zh-CN" altLang="en-US" dirty="0"/>
              <a:t>，</a:t>
            </a:r>
            <a:r>
              <a:rPr lang="en-US" altLang="zh-CN" dirty="0"/>
              <a:t>5-10</a:t>
            </a:r>
          </a:p>
          <a:p>
            <a:r>
              <a:rPr lang="en-US" altLang="zh-CN" dirty="0"/>
              <a:t>5.4</a:t>
            </a:r>
            <a:r>
              <a:rPr lang="zh-CN" altLang="en-US" dirty="0"/>
              <a:t>节：</a:t>
            </a:r>
            <a:r>
              <a:rPr lang="en-US" altLang="zh-CN" dirty="0"/>
              <a:t>5-13</a:t>
            </a:r>
          </a:p>
          <a:p>
            <a:r>
              <a:rPr lang="en-US" altLang="zh-CN" dirty="0"/>
              <a:t>5.5</a:t>
            </a:r>
            <a:r>
              <a:rPr lang="zh-CN" altLang="en-US" dirty="0"/>
              <a:t>节：</a:t>
            </a:r>
            <a:r>
              <a:rPr lang="en-US" altLang="zh-CN"/>
              <a:t>5-22</a:t>
            </a:r>
            <a:endParaRPr lang="en-US" altLang="zh-CN" dirty="0"/>
          </a:p>
        </p:txBody>
      </p:sp>
      <p:sp>
        <p:nvSpPr>
          <p:cNvPr id="4" name="日期占位符 3"/>
          <p:cNvSpPr>
            <a:spLocks noGrp="1"/>
          </p:cNvSpPr>
          <p:nvPr>
            <p:ph type="dt" sz="quarter" idx="10"/>
          </p:nvPr>
        </p:nvSpPr>
        <p:spPr/>
        <p:txBody>
          <a:bodyPr/>
          <a:lstStyle/>
          <a:p>
            <a:pPr>
              <a:defRPr/>
            </a:pPr>
            <a:fld id="{D04BC380-5849-4E82-9448-222F2C781241}" type="datetime1">
              <a:rPr lang="zh-CN" altLang="en-US" smtClean="0"/>
              <a:pPr>
                <a:defRPr/>
              </a:pPr>
              <a:t>2021/4/1</a:t>
            </a:fld>
            <a:endParaRPr lang="en-US" altLang="zh-CN"/>
          </a:p>
        </p:txBody>
      </p:sp>
      <p:sp>
        <p:nvSpPr>
          <p:cNvPr id="5" name="页脚占位符 4"/>
          <p:cNvSpPr>
            <a:spLocks noGrp="1"/>
          </p:cNvSpPr>
          <p:nvPr>
            <p:ph type="ftr" sz="quarter" idx="11"/>
          </p:nvPr>
        </p:nvSpPr>
        <p:spPr/>
        <p:txBody>
          <a:bodyPr/>
          <a:lstStyle/>
          <a:p>
            <a:pPr>
              <a:defRPr/>
            </a:pPr>
            <a:r>
              <a:rPr lang="zh-CN" altLang="en-US"/>
              <a:t>电路理论</a:t>
            </a:r>
            <a:endParaRPr lang="en-US" altLang="zh-CN"/>
          </a:p>
        </p:txBody>
      </p:sp>
      <p:sp>
        <p:nvSpPr>
          <p:cNvPr id="6" name="灯片编号占位符 5"/>
          <p:cNvSpPr>
            <a:spLocks noGrp="1"/>
          </p:cNvSpPr>
          <p:nvPr>
            <p:ph type="sldNum" sz="quarter" idx="12"/>
          </p:nvPr>
        </p:nvSpPr>
        <p:spPr/>
        <p:txBody>
          <a:bodyPr/>
          <a:lstStyle/>
          <a:p>
            <a:pPr>
              <a:defRPr/>
            </a:pPr>
            <a:fld id="{DABECC24-E164-4786-A8C5-2CB7D75106FC}" type="slidenum">
              <a:rPr lang="en-US" altLang="zh-CN" smtClean="0"/>
              <a:pPr>
                <a:defRPr/>
              </a:pPr>
              <a:t>31</a:t>
            </a:fld>
            <a:endParaRPr lang="en-US" altLang="zh-CN"/>
          </a:p>
        </p:txBody>
      </p:sp>
    </p:spTree>
    <p:extLst>
      <p:ext uri="{BB962C8B-B14F-4D97-AF65-F5344CB8AC3E}">
        <p14:creationId xmlns:p14="http://schemas.microsoft.com/office/powerpoint/2010/main" val="2111106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52DE4-C92A-452C-ACC8-2C1AD4B04A5D}"/>
              </a:ext>
            </a:extLst>
          </p:cNvPr>
          <p:cNvSpPr>
            <a:spLocks noGrp="1"/>
          </p:cNvSpPr>
          <p:nvPr>
            <p:ph type="title"/>
          </p:nvPr>
        </p:nvSpPr>
        <p:spPr/>
        <p:txBody>
          <a:bodyPr/>
          <a:lstStyle/>
          <a:p>
            <a:r>
              <a:rPr lang="zh-CN" altLang="en-US" dirty="0"/>
              <a:t>本章学习重点、难点及注意事项</a:t>
            </a:r>
          </a:p>
        </p:txBody>
      </p:sp>
      <p:sp>
        <p:nvSpPr>
          <p:cNvPr id="3" name="内容占位符 2">
            <a:extLst>
              <a:ext uri="{FF2B5EF4-FFF2-40B4-BE49-F238E27FC236}">
                <a16:creationId xmlns:a16="http://schemas.microsoft.com/office/drawing/2014/main" id="{3354F990-D14B-49A3-A479-D3DDBCB7888F}"/>
              </a:ext>
            </a:extLst>
          </p:cNvPr>
          <p:cNvSpPr>
            <a:spLocks noGrp="1"/>
          </p:cNvSpPr>
          <p:nvPr>
            <p:ph idx="1"/>
          </p:nvPr>
        </p:nvSpPr>
        <p:spPr>
          <a:xfrm>
            <a:off x="381000" y="914400"/>
            <a:ext cx="8583488" cy="5538936"/>
          </a:xfrm>
        </p:spPr>
        <p:txBody>
          <a:bodyPr/>
          <a:lstStyle/>
          <a:p>
            <a:r>
              <a:rPr lang="zh-CN" altLang="en-US" dirty="0"/>
              <a:t>内容相对简单，牢记理想运算放大器特性（</a:t>
            </a:r>
            <a:r>
              <a:rPr lang="zh-CN" altLang="en-US" b="1" dirty="0">
                <a:solidFill>
                  <a:srgbClr val="FF0000"/>
                </a:solidFill>
              </a:rPr>
              <a:t>虚短与虚断</a:t>
            </a:r>
            <a:r>
              <a:rPr lang="zh-CN" altLang="en-US" dirty="0"/>
              <a:t>）和负反馈机制，能熟练利用</a:t>
            </a:r>
            <a:r>
              <a:rPr lang="zh-CN" altLang="en-US" b="1" dirty="0">
                <a:solidFill>
                  <a:srgbClr val="FF0000"/>
                </a:solidFill>
              </a:rPr>
              <a:t>结点电压法（或</a:t>
            </a:r>
            <a:r>
              <a:rPr lang="en-US" altLang="zh-CN" b="1" dirty="0">
                <a:solidFill>
                  <a:srgbClr val="FF0000"/>
                </a:solidFill>
              </a:rPr>
              <a:t>KCL</a:t>
            </a:r>
            <a:r>
              <a:rPr lang="zh-CN" altLang="en-US" b="1" dirty="0">
                <a:solidFill>
                  <a:srgbClr val="FF0000"/>
                </a:solidFill>
              </a:rPr>
              <a:t>和</a:t>
            </a:r>
            <a:r>
              <a:rPr lang="en-US" altLang="zh-CN" b="1" dirty="0">
                <a:solidFill>
                  <a:srgbClr val="FF0000"/>
                </a:solidFill>
              </a:rPr>
              <a:t>KVL</a:t>
            </a:r>
            <a:r>
              <a:rPr lang="zh-CN" altLang="en-US" b="1" dirty="0">
                <a:solidFill>
                  <a:srgbClr val="FF0000"/>
                </a:solidFill>
              </a:rPr>
              <a:t>）</a:t>
            </a:r>
            <a:r>
              <a:rPr lang="zh-CN" altLang="en-US" dirty="0"/>
              <a:t>加以求解级联运算放大电路输入与输出电压关系，求解时注意</a:t>
            </a:r>
            <a:r>
              <a:rPr lang="en-US" altLang="zh-CN" dirty="0"/>
              <a:t>Up</a:t>
            </a:r>
            <a:r>
              <a:rPr lang="zh-CN" altLang="en-US" dirty="0"/>
              <a:t>和</a:t>
            </a:r>
            <a:r>
              <a:rPr lang="en-US" altLang="zh-CN" dirty="0"/>
              <a:t>Un</a:t>
            </a:r>
            <a:r>
              <a:rPr lang="zh-CN" altLang="en-US" dirty="0"/>
              <a:t>不能合二为一</a:t>
            </a:r>
            <a:endParaRPr lang="en-US" altLang="zh-CN" dirty="0"/>
          </a:p>
          <a:p>
            <a:r>
              <a:rPr lang="zh-CN" altLang="en-US" dirty="0"/>
              <a:t>通常所有运算放大电路均引入负反馈，切不可将同相输入与反相输入端子接错</a:t>
            </a:r>
          </a:p>
          <a:p>
            <a:r>
              <a:rPr lang="zh-CN" altLang="en-US" dirty="0"/>
              <a:t>对实际运算放大器适当了解</a:t>
            </a:r>
            <a:endParaRPr lang="en-US" altLang="zh-CN" dirty="0"/>
          </a:p>
          <a:p>
            <a:r>
              <a:rPr lang="zh-CN" altLang="en-US" dirty="0"/>
              <a:t>利用运算放大器电路的设计与综合需对基本运算放大器电路非常熟悉，电路理论课对此通常不作要求</a:t>
            </a:r>
          </a:p>
        </p:txBody>
      </p:sp>
      <p:sp>
        <p:nvSpPr>
          <p:cNvPr id="4" name="日期占位符 3">
            <a:extLst>
              <a:ext uri="{FF2B5EF4-FFF2-40B4-BE49-F238E27FC236}">
                <a16:creationId xmlns:a16="http://schemas.microsoft.com/office/drawing/2014/main" id="{5009768F-34DA-41A9-94F4-2D001936DE46}"/>
              </a:ext>
            </a:extLst>
          </p:cNvPr>
          <p:cNvSpPr>
            <a:spLocks noGrp="1"/>
          </p:cNvSpPr>
          <p:nvPr>
            <p:ph type="dt" sz="half" idx="10"/>
          </p:nvPr>
        </p:nvSpPr>
        <p:spPr/>
        <p:txBody>
          <a:bodyPr/>
          <a:lstStyle/>
          <a:p>
            <a:pPr>
              <a:defRPr/>
            </a:pPr>
            <a:fld id="{D04BC380-5849-4E82-9448-222F2C781241}" type="datetime1">
              <a:rPr lang="zh-CN" altLang="en-US" smtClean="0"/>
              <a:pPr>
                <a:defRPr/>
              </a:pPr>
              <a:t>2021/4/1</a:t>
            </a:fld>
            <a:endParaRPr lang="en-US" altLang="zh-CN" dirty="0"/>
          </a:p>
        </p:txBody>
      </p:sp>
      <p:sp>
        <p:nvSpPr>
          <p:cNvPr id="5" name="页脚占位符 4">
            <a:extLst>
              <a:ext uri="{FF2B5EF4-FFF2-40B4-BE49-F238E27FC236}">
                <a16:creationId xmlns:a16="http://schemas.microsoft.com/office/drawing/2014/main" id="{975193D2-9C53-4B24-B33C-35265857ADD1}"/>
              </a:ext>
            </a:extLst>
          </p:cNvPr>
          <p:cNvSpPr>
            <a:spLocks noGrp="1"/>
          </p:cNvSpPr>
          <p:nvPr>
            <p:ph type="ftr" sz="quarter" idx="11"/>
          </p:nvPr>
        </p:nvSpPr>
        <p:spPr/>
        <p:txBody>
          <a:bodyPr/>
          <a:lstStyle/>
          <a:p>
            <a:pPr>
              <a:defRPr/>
            </a:pPr>
            <a:r>
              <a:rPr lang="zh-CN" altLang="en-US"/>
              <a:t>电路理论</a:t>
            </a:r>
            <a:endParaRPr lang="en-US" altLang="zh-CN"/>
          </a:p>
        </p:txBody>
      </p:sp>
      <p:sp>
        <p:nvSpPr>
          <p:cNvPr id="6" name="灯片编号占位符 5">
            <a:extLst>
              <a:ext uri="{FF2B5EF4-FFF2-40B4-BE49-F238E27FC236}">
                <a16:creationId xmlns:a16="http://schemas.microsoft.com/office/drawing/2014/main" id="{6B9EA4C5-E2C7-4FE4-B1EF-8B34620A8207}"/>
              </a:ext>
            </a:extLst>
          </p:cNvPr>
          <p:cNvSpPr>
            <a:spLocks noGrp="1"/>
          </p:cNvSpPr>
          <p:nvPr>
            <p:ph type="sldNum" sz="quarter" idx="12"/>
          </p:nvPr>
        </p:nvSpPr>
        <p:spPr/>
        <p:txBody>
          <a:bodyPr/>
          <a:lstStyle/>
          <a:p>
            <a:pPr>
              <a:defRPr/>
            </a:pPr>
            <a:fld id="{B61A18AD-0A7C-4FD4-B788-CBCE68555FE7}" type="slidenum">
              <a:rPr lang="en-US" altLang="zh-CN" smtClean="0"/>
              <a:pPr>
                <a:defRPr/>
              </a:pPr>
              <a:t>32</a:t>
            </a:fld>
            <a:endParaRPr lang="en-US" altLang="zh-CN"/>
          </a:p>
        </p:txBody>
      </p:sp>
    </p:spTree>
    <p:extLst>
      <p:ext uri="{BB962C8B-B14F-4D97-AF65-F5344CB8AC3E}">
        <p14:creationId xmlns:p14="http://schemas.microsoft.com/office/powerpoint/2010/main" val="1686984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Text Box 6"/>
          <p:cNvSpPr txBox="1">
            <a:spLocks noChangeArrowheads="1"/>
          </p:cNvSpPr>
          <p:nvPr/>
        </p:nvSpPr>
        <p:spPr bwMode="auto">
          <a:xfrm>
            <a:off x="510174" y="548680"/>
            <a:ext cx="1439863" cy="557212"/>
          </a:xfrm>
          <a:prstGeom prst="rect">
            <a:avLst/>
          </a:prstGeom>
          <a:noFill/>
          <a:ln w="38100">
            <a:solidFill>
              <a:srgbClr val="66CC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anose="05000000000000000000" pitchFamily="2" charset="2"/>
              <a:buChar char="l"/>
            </a:pPr>
            <a:r>
              <a:rPr kumimoji="1" lang="en-US" altLang="zh-CN" sz="2800">
                <a:latin typeface="楷体_GB2312" pitchFamily="49" charset="-122"/>
                <a:ea typeface="楷体_GB2312" pitchFamily="49" charset="-122"/>
              </a:rPr>
              <a:t> </a:t>
            </a:r>
            <a:r>
              <a:rPr kumimoji="1" lang="zh-CN" altLang="en-US" sz="2800">
                <a:latin typeface="楷体_GB2312" pitchFamily="49" charset="-122"/>
                <a:ea typeface="楷体_GB2312" pitchFamily="49" charset="-122"/>
              </a:rPr>
              <a:t>应用</a:t>
            </a:r>
          </a:p>
        </p:txBody>
      </p:sp>
      <p:sp>
        <p:nvSpPr>
          <p:cNvPr id="26631" name="Text Box 7"/>
          <p:cNvSpPr txBox="1">
            <a:spLocks noChangeArrowheads="1"/>
          </p:cNvSpPr>
          <p:nvPr/>
        </p:nvSpPr>
        <p:spPr bwMode="auto">
          <a:xfrm>
            <a:off x="539750" y="1268413"/>
            <a:ext cx="3240088"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buFontTx/>
              <a:buAutoNum type="circleNumDbPlain"/>
            </a:pPr>
            <a:r>
              <a:rPr kumimoji="1" lang="zh-CN" altLang="en-US" sz="2800" b="1" dirty="0">
                <a:solidFill>
                  <a:srgbClr val="FF0000"/>
                </a:solidFill>
                <a:ea typeface="楷体_GB2312" pitchFamily="49" charset="-122"/>
              </a:rPr>
              <a:t>信号的运算电路</a:t>
            </a:r>
          </a:p>
        </p:txBody>
      </p:sp>
      <p:sp>
        <p:nvSpPr>
          <p:cNvPr id="26638" name="Text Box 14"/>
          <p:cNvSpPr txBox="1">
            <a:spLocks noChangeArrowheads="1"/>
          </p:cNvSpPr>
          <p:nvPr/>
        </p:nvSpPr>
        <p:spPr bwMode="auto">
          <a:xfrm>
            <a:off x="4356100" y="1196975"/>
            <a:ext cx="4392613"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zh-CN" altLang="en-US" sz="2800">
                <a:ea typeface="楷体_GB2312" pitchFamily="49" charset="-122"/>
              </a:rPr>
              <a:t>比例、加、减、对数、指数、积分、微分等运算。</a:t>
            </a:r>
          </a:p>
        </p:txBody>
      </p:sp>
      <p:sp>
        <p:nvSpPr>
          <p:cNvPr id="26639" name="Text Box 15"/>
          <p:cNvSpPr txBox="1">
            <a:spLocks noChangeArrowheads="1"/>
          </p:cNvSpPr>
          <p:nvPr/>
        </p:nvSpPr>
        <p:spPr bwMode="auto">
          <a:xfrm>
            <a:off x="4284663" y="4149725"/>
            <a:ext cx="4464050" cy="60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zh-CN" altLang="en-US" sz="2800" dirty="0">
                <a:ea typeface="楷体_GB2312" pitchFamily="49" charset="-122"/>
              </a:rPr>
              <a:t>产生方波、锯齿波等波形</a:t>
            </a:r>
          </a:p>
        </p:txBody>
      </p:sp>
      <p:sp>
        <p:nvSpPr>
          <p:cNvPr id="26640" name="Line 16"/>
          <p:cNvSpPr>
            <a:spLocks noChangeShapeType="1"/>
          </p:cNvSpPr>
          <p:nvPr/>
        </p:nvSpPr>
        <p:spPr bwMode="auto">
          <a:xfrm>
            <a:off x="3708400" y="1628775"/>
            <a:ext cx="576263" cy="0"/>
          </a:xfrm>
          <a:prstGeom prst="line">
            <a:avLst/>
          </a:prstGeom>
          <a:noFill/>
          <a:ln w="76200">
            <a:solidFill>
              <a:srgbClr val="00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1" name="Text Box 17"/>
          <p:cNvSpPr txBox="1">
            <a:spLocks noChangeArrowheads="1"/>
          </p:cNvSpPr>
          <p:nvPr/>
        </p:nvSpPr>
        <p:spPr bwMode="auto">
          <a:xfrm>
            <a:off x="539750" y="2492375"/>
            <a:ext cx="3240088"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buFontTx/>
              <a:buAutoNum type="circleNumDbPlain" startAt="2"/>
            </a:pPr>
            <a:r>
              <a:rPr kumimoji="1" lang="zh-CN" altLang="en-US" sz="2800" b="1" dirty="0">
                <a:solidFill>
                  <a:srgbClr val="FF0000"/>
                </a:solidFill>
                <a:ea typeface="楷体_GB2312" pitchFamily="49" charset="-122"/>
              </a:rPr>
              <a:t>信号的处理电路</a:t>
            </a:r>
          </a:p>
        </p:txBody>
      </p:sp>
      <p:sp>
        <p:nvSpPr>
          <p:cNvPr id="26642" name="Text Box 18"/>
          <p:cNvSpPr txBox="1">
            <a:spLocks noChangeArrowheads="1"/>
          </p:cNvSpPr>
          <p:nvPr/>
        </p:nvSpPr>
        <p:spPr bwMode="auto">
          <a:xfrm>
            <a:off x="611188" y="4149725"/>
            <a:ext cx="3240087"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buFontTx/>
              <a:buAutoNum type="circleNumDbPlain" startAt="3"/>
            </a:pPr>
            <a:r>
              <a:rPr kumimoji="1" lang="zh-CN" altLang="en-US" sz="2800" b="1" dirty="0">
                <a:solidFill>
                  <a:srgbClr val="FF0000"/>
                </a:solidFill>
                <a:ea typeface="楷体_GB2312" pitchFamily="49" charset="-122"/>
              </a:rPr>
              <a:t>信号的发生电路</a:t>
            </a:r>
          </a:p>
        </p:txBody>
      </p:sp>
      <p:sp>
        <p:nvSpPr>
          <p:cNvPr id="26643" name="Line 19"/>
          <p:cNvSpPr>
            <a:spLocks noChangeShapeType="1"/>
          </p:cNvSpPr>
          <p:nvPr/>
        </p:nvSpPr>
        <p:spPr bwMode="auto">
          <a:xfrm>
            <a:off x="3708400" y="4508500"/>
            <a:ext cx="576263" cy="0"/>
          </a:xfrm>
          <a:prstGeom prst="line">
            <a:avLst/>
          </a:prstGeom>
          <a:noFill/>
          <a:ln w="76200">
            <a:solidFill>
              <a:srgbClr val="00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4" name="Line 20"/>
          <p:cNvSpPr>
            <a:spLocks noChangeShapeType="1"/>
          </p:cNvSpPr>
          <p:nvPr/>
        </p:nvSpPr>
        <p:spPr bwMode="auto">
          <a:xfrm>
            <a:off x="3708400" y="2852738"/>
            <a:ext cx="576263" cy="0"/>
          </a:xfrm>
          <a:prstGeom prst="line">
            <a:avLst/>
          </a:prstGeom>
          <a:noFill/>
          <a:ln w="76200">
            <a:solidFill>
              <a:srgbClr val="00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45" name="Text Box 21"/>
          <p:cNvSpPr txBox="1">
            <a:spLocks noChangeArrowheads="1"/>
          </p:cNvSpPr>
          <p:nvPr/>
        </p:nvSpPr>
        <p:spPr bwMode="auto">
          <a:xfrm>
            <a:off x="4284663" y="2420938"/>
            <a:ext cx="4535487" cy="1630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zh-CN" altLang="en-US" sz="2800">
                <a:ea typeface="楷体_GB2312" pitchFamily="49" charset="-122"/>
              </a:rPr>
              <a:t>有源滤波器、精密整流电路、电压比较器、采样</a:t>
            </a:r>
            <a:r>
              <a:rPr kumimoji="1" lang="en-US" altLang="zh-CN" sz="2800" b="0">
                <a:ea typeface="楷体_GB2312" pitchFamily="49" charset="-122"/>
              </a:rPr>
              <a:t>—</a:t>
            </a:r>
            <a:r>
              <a:rPr kumimoji="1" lang="zh-CN" altLang="en-US" sz="2800">
                <a:ea typeface="楷体_GB2312" pitchFamily="49" charset="-122"/>
              </a:rPr>
              <a:t>保持电路。</a:t>
            </a:r>
          </a:p>
        </p:txBody>
      </p:sp>
    </p:spTree>
    <p:extLst>
      <p:ext uri="{BB962C8B-B14F-4D97-AF65-F5344CB8AC3E}">
        <p14:creationId xmlns:p14="http://schemas.microsoft.com/office/powerpoint/2010/main" val="2042501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6630"/>
                                        </p:tgtEl>
                                        <p:attrNameLst>
                                          <p:attrName>style.visibility</p:attrName>
                                        </p:attrNameLst>
                                      </p:cBhvr>
                                      <p:to>
                                        <p:strVal val="visible"/>
                                      </p:to>
                                    </p:set>
                                    <p:anim calcmode="lin" valueType="num">
                                      <p:cBhvr>
                                        <p:cTn id="7" dur="500" fill="hold"/>
                                        <p:tgtEl>
                                          <p:spTgt spid="26630"/>
                                        </p:tgtEl>
                                        <p:attrNameLst>
                                          <p:attrName>ppt_w</p:attrName>
                                        </p:attrNameLst>
                                      </p:cBhvr>
                                      <p:tavLst>
                                        <p:tav tm="0">
                                          <p:val>
                                            <p:fltVal val="0"/>
                                          </p:val>
                                        </p:tav>
                                        <p:tav tm="100000">
                                          <p:val>
                                            <p:strVal val="#ppt_w"/>
                                          </p:val>
                                        </p:tav>
                                      </p:tavLst>
                                    </p:anim>
                                    <p:anim calcmode="lin" valueType="num">
                                      <p:cBhvr>
                                        <p:cTn id="8" dur="500" fill="hold"/>
                                        <p:tgtEl>
                                          <p:spTgt spid="26630"/>
                                        </p:tgtEl>
                                        <p:attrNameLst>
                                          <p:attrName>ppt_h</p:attrName>
                                        </p:attrNameLst>
                                      </p:cBhvr>
                                      <p:tavLst>
                                        <p:tav tm="0">
                                          <p:val>
                                            <p:fltVal val="0"/>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iterate type="lt">
                                    <p:tmPct val="100000"/>
                                  </p:iterate>
                                  <p:childTnLst>
                                    <p:set>
                                      <p:cBhvr>
                                        <p:cTn id="12" dur="1" fill="hold">
                                          <p:stCondLst>
                                            <p:cond delay="0"/>
                                          </p:stCondLst>
                                        </p:cTn>
                                        <p:tgtEl>
                                          <p:spTgt spid="26631"/>
                                        </p:tgtEl>
                                        <p:attrNameLst>
                                          <p:attrName>style.visibility</p:attrName>
                                        </p:attrNameLst>
                                      </p:cBhvr>
                                      <p:to>
                                        <p:strVal val="visible"/>
                                      </p:to>
                                    </p:set>
                                    <p:animEffect transition="in" filter="wipe(left)">
                                      <p:cBhvr>
                                        <p:cTn id="13" dur="100"/>
                                        <p:tgtEl>
                                          <p:spTgt spid="2663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8" fill="hold" nodeType="clickEffect">
                                  <p:stCondLst>
                                    <p:cond delay="0"/>
                                  </p:stCondLst>
                                  <p:childTnLst>
                                    <p:set>
                                      <p:cBhvr>
                                        <p:cTn id="17" dur="1" fill="hold">
                                          <p:stCondLst>
                                            <p:cond delay="0"/>
                                          </p:stCondLst>
                                        </p:cTn>
                                        <p:tgtEl>
                                          <p:spTgt spid="26640"/>
                                        </p:tgtEl>
                                        <p:attrNameLst>
                                          <p:attrName>style.visibility</p:attrName>
                                        </p:attrNameLst>
                                      </p:cBhvr>
                                      <p:to>
                                        <p:strVal val="visible"/>
                                      </p:to>
                                    </p:set>
                                    <p:animEffect transition="in" filter="slide(fromLeft)">
                                      <p:cBhvr>
                                        <p:cTn id="18" dur="500"/>
                                        <p:tgtEl>
                                          <p:spTgt spid="26640"/>
                                        </p:tgtEl>
                                      </p:cBhvr>
                                    </p:animEffect>
                                  </p:childTnLst>
                                </p:cTn>
                              </p:par>
                            </p:childTnLst>
                          </p:cTn>
                        </p:par>
                        <p:par>
                          <p:cTn id="19" fill="hold" nodeType="afterGroup">
                            <p:stCondLst>
                              <p:cond delay="500"/>
                            </p:stCondLst>
                            <p:childTnLst>
                              <p:par>
                                <p:cTn id="20" presetID="22" presetClass="entr" presetSubtype="8" fill="hold" grpId="0" nodeType="afterEffect">
                                  <p:stCondLst>
                                    <p:cond delay="0"/>
                                  </p:stCondLst>
                                  <p:iterate type="lt">
                                    <p:tmPct val="100000"/>
                                  </p:iterate>
                                  <p:childTnLst>
                                    <p:set>
                                      <p:cBhvr>
                                        <p:cTn id="21" dur="1" fill="hold">
                                          <p:stCondLst>
                                            <p:cond delay="0"/>
                                          </p:stCondLst>
                                        </p:cTn>
                                        <p:tgtEl>
                                          <p:spTgt spid="26638"/>
                                        </p:tgtEl>
                                        <p:attrNameLst>
                                          <p:attrName>style.visibility</p:attrName>
                                        </p:attrNameLst>
                                      </p:cBhvr>
                                      <p:to>
                                        <p:strVal val="visible"/>
                                      </p:to>
                                    </p:set>
                                    <p:animEffect transition="in" filter="wipe(left)">
                                      <p:cBhvr>
                                        <p:cTn id="22" dur="100"/>
                                        <p:tgtEl>
                                          <p:spTgt spid="2663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26641"/>
                                        </p:tgtEl>
                                        <p:attrNameLst>
                                          <p:attrName>style.visibility</p:attrName>
                                        </p:attrNameLst>
                                      </p:cBhvr>
                                      <p:to>
                                        <p:strVal val="visible"/>
                                      </p:to>
                                    </p:set>
                                    <p:animEffect transition="in" filter="wipe(left)">
                                      <p:cBhvr>
                                        <p:cTn id="27" dur="100"/>
                                        <p:tgtEl>
                                          <p:spTgt spid="266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8" fill="hold" nodeType="clickEffect">
                                  <p:stCondLst>
                                    <p:cond delay="0"/>
                                  </p:stCondLst>
                                  <p:childTnLst>
                                    <p:set>
                                      <p:cBhvr>
                                        <p:cTn id="31" dur="1" fill="hold">
                                          <p:stCondLst>
                                            <p:cond delay="0"/>
                                          </p:stCondLst>
                                        </p:cTn>
                                        <p:tgtEl>
                                          <p:spTgt spid="26644"/>
                                        </p:tgtEl>
                                        <p:attrNameLst>
                                          <p:attrName>style.visibility</p:attrName>
                                        </p:attrNameLst>
                                      </p:cBhvr>
                                      <p:to>
                                        <p:strVal val="visible"/>
                                      </p:to>
                                    </p:set>
                                    <p:animEffect transition="in" filter="slide(fromLeft)">
                                      <p:cBhvr>
                                        <p:cTn id="32" dur="500"/>
                                        <p:tgtEl>
                                          <p:spTgt spid="26644"/>
                                        </p:tgtEl>
                                      </p:cBhvr>
                                    </p:animEffect>
                                  </p:childTnLst>
                                </p:cTn>
                              </p:par>
                            </p:childTnLst>
                          </p:cTn>
                        </p:par>
                        <p:par>
                          <p:cTn id="33" fill="hold" nodeType="afterGroup">
                            <p:stCondLst>
                              <p:cond delay="500"/>
                            </p:stCondLst>
                            <p:childTnLst>
                              <p:par>
                                <p:cTn id="34" presetID="22" presetClass="entr" presetSubtype="8" fill="hold" grpId="0" nodeType="afterEffect">
                                  <p:stCondLst>
                                    <p:cond delay="0"/>
                                  </p:stCondLst>
                                  <p:iterate type="lt">
                                    <p:tmPct val="100000"/>
                                  </p:iterate>
                                  <p:childTnLst>
                                    <p:set>
                                      <p:cBhvr>
                                        <p:cTn id="35" dur="1" fill="hold">
                                          <p:stCondLst>
                                            <p:cond delay="0"/>
                                          </p:stCondLst>
                                        </p:cTn>
                                        <p:tgtEl>
                                          <p:spTgt spid="26645"/>
                                        </p:tgtEl>
                                        <p:attrNameLst>
                                          <p:attrName>style.visibility</p:attrName>
                                        </p:attrNameLst>
                                      </p:cBhvr>
                                      <p:to>
                                        <p:strVal val="visible"/>
                                      </p:to>
                                    </p:set>
                                    <p:animEffect transition="in" filter="wipe(left)">
                                      <p:cBhvr>
                                        <p:cTn id="36" dur="100"/>
                                        <p:tgtEl>
                                          <p:spTgt spid="2664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iterate type="lt">
                                    <p:tmPct val="100000"/>
                                  </p:iterate>
                                  <p:childTnLst>
                                    <p:set>
                                      <p:cBhvr>
                                        <p:cTn id="40" dur="1" fill="hold">
                                          <p:stCondLst>
                                            <p:cond delay="0"/>
                                          </p:stCondLst>
                                        </p:cTn>
                                        <p:tgtEl>
                                          <p:spTgt spid="26642"/>
                                        </p:tgtEl>
                                        <p:attrNameLst>
                                          <p:attrName>style.visibility</p:attrName>
                                        </p:attrNameLst>
                                      </p:cBhvr>
                                      <p:to>
                                        <p:strVal val="visible"/>
                                      </p:to>
                                    </p:set>
                                    <p:animEffect transition="in" filter="wipe(left)">
                                      <p:cBhvr>
                                        <p:cTn id="41" dur="100"/>
                                        <p:tgtEl>
                                          <p:spTgt spid="2664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8" fill="hold" nodeType="clickEffect">
                                  <p:stCondLst>
                                    <p:cond delay="0"/>
                                  </p:stCondLst>
                                  <p:childTnLst>
                                    <p:set>
                                      <p:cBhvr>
                                        <p:cTn id="45" dur="1" fill="hold">
                                          <p:stCondLst>
                                            <p:cond delay="0"/>
                                          </p:stCondLst>
                                        </p:cTn>
                                        <p:tgtEl>
                                          <p:spTgt spid="26643"/>
                                        </p:tgtEl>
                                        <p:attrNameLst>
                                          <p:attrName>style.visibility</p:attrName>
                                        </p:attrNameLst>
                                      </p:cBhvr>
                                      <p:to>
                                        <p:strVal val="visible"/>
                                      </p:to>
                                    </p:set>
                                    <p:animEffect transition="in" filter="slide(fromLeft)">
                                      <p:cBhvr>
                                        <p:cTn id="46" dur="500"/>
                                        <p:tgtEl>
                                          <p:spTgt spid="26643"/>
                                        </p:tgtEl>
                                      </p:cBhvr>
                                    </p:animEffect>
                                  </p:childTnLst>
                                </p:cTn>
                              </p:par>
                            </p:childTnLst>
                          </p:cTn>
                        </p:par>
                        <p:par>
                          <p:cTn id="47" fill="hold" nodeType="afterGroup">
                            <p:stCondLst>
                              <p:cond delay="500"/>
                            </p:stCondLst>
                            <p:childTnLst>
                              <p:par>
                                <p:cTn id="48" presetID="22" presetClass="entr" presetSubtype="8" fill="hold" grpId="0" nodeType="afterEffect">
                                  <p:stCondLst>
                                    <p:cond delay="0"/>
                                  </p:stCondLst>
                                  <p:iterate type="lt">
                                    <p:tmPct val="100000"/>
                                  </p:iterate>
                                  <p:childTnLst>
                                    <p:set>
                                      <p:cBhvr>
                                        <p:cTn id="49" dur="1" fill="hold">
                                          <p:stCondLst>
                                            <p:cond delay="0"/>
                                          </p:stCondLst>
                                        </p:cTn>
                                        <p:tgtEl>
                                          <p:spTgt spid="26639"/>
                                        </p:tgtEl>
                                        <p:attrNameLst>
                                          <p:attrName>style.visibility</p:attrName>
                                        </p:attrNameLst>
                                      </p:cBhvr>
                                      <p:to>
                                        <p:strVal val="visible"/>
                                      </p:to>
                                    </p:set>
                                    <p:animEffect transition="in" filter="wipe(left)">
                                      <p:cBhvr>
                                        <p:cTn id="50" dur="100"/>
                                        <p:tgtEl>
                                          <p:spTgt spid="26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0" grpId="0" animBg="1" autoUpdateAnimBg="0"/>
      <p:bldP spid="26631" grpId="0"/>
      <p:bldP spid="26638" grpId="0"/>
      <p:bldP spid="26639" grpId="0"/>
      <p:bldP spid="26641" grpId="0"/>
      <p:bldP spid="26642" grpId="0"/>
      <p:bldP spid="266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966B15B-22C6-4979-9253-ABD4E6A8E048}"/>
              </a:ext>
            </a:extLst>
          </p:cNvPr>
          <p:cNvSpPr>
            <a:spLocks noGrp="1"/>
          </p:cNvSpPr>
          <p:nvPr>
            <p:ph type="dt" sz="half" idx="10"/>
          </p:nvPr>
        </p:nvSpPr>
        <p:spPr/>
        <p:txBody>
          <a:bodyPr/>
          <a:lstStyle/>
          <a:p>
            <a:pPr>
              <a:defRPr/>
            </a:pPr>
            <a:fld id="{D970F756-27B3-495B-A805-E7AC3C5CE3B9}" type="datetime1">
              <a:rPr lang="zh-CN" altLang="en-US" smtClean="0"/>
              <a:pPr>
                <a:defRPr/>
              </a:pPr>
              <a:t>2021/4/1</a:t>
            </a:fld>
            <a:endParaRPr lang="en-US" altLang="zh-CN"/>
          </a:p>
        </p:txBody>
      </p:sp>
      <p:sp>
        <p:nvSpPr>
          <p:cNvPr id="3" name="页脚占位符 2">
            <a:extLst>
              <a:ext uri="{FF2B5EF4-FFF2-40B4-BE49-F238E27FC236}">
                <a16:creationId xmlns:a16="http://schemas.microsoft.com/office/drawing/2014/main" id="{4C475E4A-DA05-43FC-A75F-A99487748906}"/>
              </a:ext>
            </a:extLst>
          </p:cNvPr>
          <p:cNvSpPr>
            <a:spLocks noGrp="1"/>
          </p:cNvSpPr>
          <p:nvPr>
            <p:ph type="ftr" sz="quarter" idx="11"/>
          </p:nvPr>
        </p:nvSpPr>
        <p:spPr/>
        <p:txBody>
          <a:bodyPr/>
          <a:lstStyle/>
          <a:p>
            <a:pPr>
              <a:defRPr/>
            </a:pPr>
            <a:r>
              <a:rPr lang="zh-CN" altLang="en-US"/>
              <a:t>电路理论</a:t>
            </a:r>
            <a:endParaRPr lang="en-US" altLang="zh-CN"/>
          </a:p>
        </p:txBody>
      </p:sp>
      <p:sp>
        <p:nvSpPr>
          <p:cNvPr id="4" name="灯片编号占位符 3">
            <a:extLst>
              <a:ext uri="{FF2B5EF4-FFF2-40B4-BE49-F238E27FC236}">
                <a16:creationId xmlns:a16="http://schemas.microsoft.com/office/drawing/2014/main" id="{EB77A776-479B-4687-A201-58B06C5A3811}"/>
              </a:ext>
            </a:extLst>
          </p:cNvPr>
          <p:cNvSpPr>
            <a:spLocks noGrp="1"/>
          </p:cNvSpPr>
          <p:nvPr>
            <p:ph type="sldNum" sz="quarter" idx="12"/>
          </p:nvPr>
        </p:nvSpPr>
        <p:spPr/>
        <p:txBody>
          <a:bodyPr/>
          <a:lstStyle/>
          <a:p>
            <a:pPr>
              <a:defRPr/>
            </a:pPr>
            <a:fld id="{FD534FBA-0597-43B6-B0EE-70CE2D337E26}" type="slidenum">
              <a:rPr lang="en-US" altLang="zh-CN" smtClean="0"/>
              <a:pPr>
                <a:defRPr/>
              </a:pPr>
              <a:t>5</a:t>
            </a:fld>
            <a:endParaRPr lang="en-US" altLang="zh-CN"/>
          </a:p>
        </p:txBody>
      </p:sp>
      <p:sp>
        <p:nvSpPr>
          <p:cNvPr id="5" name="文本框 4">
            <a:extLst>
              <a:ext uri="{FF2B5EF4-FFF2-40B4-BE49-F238E27FC236}">
                <a16:creationId xmlns:a16="http://schemas.microsoft.com/office/drawing/2014/main" id="{D3596E13-C995-49FB-B68D-31ADC30A3B61}"/>
              </a:ext>
            </a:extLst>
          </p:cNvPr>
          <p:cNvSpPr txBox="1"/>
          <p:nvPr/>
        </p:nvSpPr>
        <p:spPr>
          <a:xfrm>
            <a:off x="611560" y="548680"/>
            <a:ext cx="7848872" cy="5570756"/>
          </a:xfrm>
          <a:prstGeom prst="rect">
            <a:avLst/>
          </a:prstGeom>
          <a:noFill/>
        </p:spPr>
        <p:txBody>
          <a:bodyPr wrap="square" rtlCol="0">
            <a:spAutoFit/>
          </a:bodyPr>
          <a:lstStyle/>
          <a:p>
            <a:r>
              <a:rPr lang="zh-CN" altLang="en-US" sz="3200" b="1" dirty="0"/>
              <a:t>模拟计算机</a:t>
            </a:r>
            <a:r>
              <a:rPr lang="zh-CN" altLang="en-US" dirty="0"/>
              <a:t> </a:t>
            </a:r>
          </a:p>
          <a:p>
            <a:endParaRPr lang="zh-CN" altLang="en-US" dirty="0"/>
          </a:p>
          <a:p>
            <a:r>
              <a:rPr lang="zh-CN" altLang="en-US" dirty="0"/>
              <a:t>模拟计算机是根据相似原理，用一种连续变化的模拟量作为被运算的对象的计算机。模拟计算机以电子线路构成基本运算部件。由运算部件、控制部件、排题板、输入输出设备等组成。在用相似原理求解中，包含了模拟的概念，故称模拟计算机。它是以并行计算为基础的，计算速度快。它把功能固定化的运算器适当组合起来，所以程序比较简单，但解题灵活性比较差。</a:t>
            </a:r>
          </a:p>
          <a:p>
            <a:endParaRPr lang="zh-CN" altLang="en-US" dirty="0"/>
          </a:p>
          <a:p>
            <a:r>
              <a:rPr lang="zh-CN" altLang="en-US" dirty="0"/>
              <a:t>二次大战后，一些人以</a:t>
            </a:r>
            <a:r>
              <a:rPr lang="en-US" altLang="zh-CN" dirty="0"/>
              <a:t>M-9</a:t>
            </a:r>
            <a:r>
              <a:rPr lang="zh-CN" altLang="en-US" dirty="0"/>
              <a:t>火炮指挥仪中的</a:t>
            </a:r>
            <a:r>
              <a:rPr lang="zh-CN" altLang="en-US" b="1" dirty="0">
                <a:solidFill>
                  <a:srgbClr val="FF0000"/>
                </a:solidFill>
              </a:rPr>
              <a:t>运算放大器</a:t>
            </a:r>
            <a:r>
              <a:rPr lang="zh-CN" altLang="en-US" dirty="0"/>
              <a:t>为基础，于</a:t>
            </a:r>
            <a:r>
              <a:rPr lang="en-US" altLang="zh-CN" dirty="0"/>
              <a:t>1947</a:t>
            </a:r>
            <a:r>
              <a:rPr lang="zh-CN" altLang="en-US" dirty="0"/>
              <a:t>年研制出全电子直流模拟计算机。高增益直流运算放大器的出现，对模拟计算机的发展，起了革命性的推动作用。与此同时，各发达国家都在研制模拟计算机。</a:t>
            </a:r>
          </a:p>
          <a:p>
            <a:endParaRPr lang="zh-CN" altLang="en-US" dirty="0"/>
          </a:p>
          <a:p>
            <a:r>
              <a:rPr lang="en-US" altLang="zh-CN" dirty="0"/>
              <a:t>1948</a:t>
            </a:r>
            <a:r>
              <a:rPr lang="zh-CN" altLang="en-US" dirty="0"/>
              <a:t>年，研制出第一台商品模拟计算机。</a:t>
            </a:r>
          </a:p>
          <a:p>
            <a:endParaRPr lang="zh-CN" altLang="en-US" dirty="0"/>
          </a:p>
          <a:p>
            <a:r>
              <a:rPr lang="en-US" altLang="zh-CN" dirty="0"/>
              <a:t>50</a:t>
            </a:r>
            <a:r>
              <a:rPr lang="zh-CN" altLang="en-US" dirty="0"/>
              <a:t>年代实现商品化；</a:t>
            </a:r>
            <a:r>
              <a:rPr lang="en-US" altLang="zh-CN" dirty="0"/>
              <a:t>50</a:t>
            </a:r>
            <a:r>
              <a:rPr lang="zh-CN" altLang="en-US" dirty="0"/>
              <a:t>年代中、后期，中国进入现代模拟计算机研制领域。</a:t>
            </a:r>
          </a:p>
          <a:p>
            <a:endParaRPr lang="zh-CN" altLang="en-US" dirty="0"/>
          </a:p>
          <a:p>
            <a:r>
              <a:rPr lang="en-US" altLang="zh-CN" dirty="0"/>
              <a:t>60</a:t>
            </a:r>
            <a:r>
              <a:rPr lang="zh-CN" altLang="en-US" dirty="0"/>
              <a:t>年代中期，先后研制出多种型号模拟计算机。如</a:t>
            </a:r>
            <a:r>
              <a:rPr lang="en-US" altLang="zh-CN" dirty="0"/>
              <a:t>M-2</a:t>
            </a:r>
            <a:r>
              <a:rPr lang="zh-CN" altLang="en-US" dirty="0"/>
              <a:t>、</a:t>
            </a:r>
            <a:r>
              <a:rPr lang="en-US" altLang="zh-CN" dirty="0"/>
              <a:t>M-6</a:t>
            </a:r>
            <a:r>
              <a:rPr lang="zh-CN" altLang="en-US" dirty="0"/>
              <a:t>等大型混合模拟计算机，就是这一时期的成果。</a:t>
            </a:r>
          </a:p>
        </p:txBody>
      </p:sp>
    </p:spTree>
    <p:extLst>
      <p:ext uri="{BB962C8B-B14F-4D97-AF65-F5344CB8AC3E}">
        <p14:creationId xmlns:p14="http://schemas.microsoft.com/office/powerpoint/2010/main" val="1124214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1"/>
          <p:cNvSpPr>
            <a:spLocks noGrp="1"/>
          </p:cNvSpPr>
          <p:nvPr>
            <p:ph type="dt" sz="quarter" idx="10"/>
          </p:nvPr>
        </p:nvSpPr>
        <p:spPr/>
        <p:txBody>
          <a:bodyPr/>
          <a:lstStyle/>
          <a:p>
            <a:pPr>
              <a:defRPr/>
            </a:pPr>
            <a:fld id="{64534D8D-C469-4C51-884F-800AC73194A5}" type="datetime1">
              <a:rPr lang="zh-CN" altLang="en-US"/>
              <a:pPr>
                <a:defRPr/>
              </a:pPr>
              <a:t>2021/4/1</a:t>
            </a:fld>
            <a:endParaRPr lang="en-US" altLang="zh-CN"/>
          </a:p>
        </p:txBody>
      </p:sp>
      <p:sp>
        <p:nvSpPr>
          <p:cNvPr id="14" name="页脚占位符 2"/>
          <p:cNvSpPr>
            <a:spLocks noGrp="1"/>
          </p:cNvSpPr>
          <p:nvPr>
            <p:ph type="ftr" sz="quarter" idx="11"/>
          </p:nvPr>
        </p:nvSpPr>
        <p:spPr/>
        <p:txBody>
          <a:bodyPr/>
          <a:lstStyle/>
          <a:p>
            <a:pPr>
              <a:defRPr/>
            </a:pPr>
            <a:r>
              <a:rPr lang="zh-CN" altLang="en-US"/>
              <a:t>电路理论</a:t>
            </a:r>
            <a:endParaRPr lang="en-US" altLang="zh-CN"/>
          </a:p>
        </p:txBody>
      </p:sp>
      <p:sp>
        <p:nvSpPr>
          <p:cNvPr id="15" name="灯片编号占位符 3"/>
          <p:cNvSpPr>
            <a:spLocks noGrp="1"/>
          </p:cNvSpPr>
          <p:nvPr>
            <p:ph type="sldNum" sz="quarter" idx="12"/>
          </p:nvPr>
        </p:nvSpPr>
        <p:spPr/>
        <p:txBody>
          <a:bodyPr/>
          <a:lstStyle/>
          <a:p>
            <a:pPr>
              <a:defRPr/>
            </a:pPr>
            <a:fld id="{FAC8A286-A67E-4C5B-B584-2F0D8B6B9B5F}" type="slidenum">
              <a:rPr lang="en-US" altLang="zh-CN"/>
              <a:pPr>
                <a:defRPr/>
              </a:pPr>
              <a:t>6</a:t>
            </a:fld>
            <a:endParaRPr lang="en-US" altLang="zh-CN"/>
          </a:p>
        </p:txBody>
      </p:sp>
      <p:graphicFrame>
        <p:nvGraphicFramePr>
          <p:cNvPr id="221186" name="Object 2"/>
          <p:cNvGraphicFramePr>
            <a:graphicFrameLocks noChangeAspect="1"/>
          </p:cNvGraphicFramePr>
          <p:nvPr>
            <p:extLst>
              <p:ext uri="{D42A27DB-BD31-4B8C-83A1-F6EECF244321}">
                <p14:modId xmlns:p14="http://schemas.microsoft.com/office/powerpoint/2010/main" val="227633346"/>
              </p:ext>
            </p:extLst>
          </p:nvPr>
        </p:nvGraphicFramePr>
        <p:xfrm>
          <a:off x="2395563" y="699294"/>
          <a:ext cx="6572250" cy="2232025"/>
        </p:xfrm>
        <a:graphic>
          <a:graphicData uri="http://schemas.openxmlformats.org/presentationml/2006/ole">
            <mc:AlternateContent xmlns:mc="http://schemas.openxmlformats.org/markup-compatibility/2006">
              <mc:Choice xmlns:v="urn:schemas-microsoft-com:vml" Requires="v">
                <p:oleObj spid="_x0000_s7707" name="Visio" r:id="rId3" imgW="3314128" imgH="1145286" progId="Visio.Drawing.11">
                  <p:embed/>
                </p:oleObj>
              </mc:Choice>
              <mc:Fallback>
                <p:oleObj name="Visio" r:id="rId3" imgW="3314128" imgH="1145286"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5563" y="699294"/>
                        <a:ext cx="6572250"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1187" name="Rectangle 3"/>
          <p:cNvSpPr>
            <a:spLocks noChangeArrowheads="1"/>
          </p:cNvSpPr>
          <p:nvPr/>
        </p:nvSpPr>
        <p:spPr bwMode="auto">
          <a:xfrm>
            <a:off x="1042139" y="1798974"/>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defRPr/>
            </a:pPr>
            <a:r>
              <a:rPr lang="zh-CN" altLang="en-US" sz="2400" dirty="0">
                <a:solidFill>
                  <a:schemeClr val="accent2"/>
                </a:solidFill>
                <a:effectLst>
                  <a:outerShdw blurRad="38100" dist="38100" dir="2700000" algn="tl">
                    <a:srgbClr val="C0C0C0"/>
                  </a:outerShdw>
                </a:effectLst>
                <a:latin typeface="Times New Roman" panose="02020603050405020304" pitchFamily="18" charset="0"/>
                <a:ea typeface="隶书" panose="02010509060101010101" pitchFamily="49" charset="-122"/>
              </a:rPr>
              <a:t>同相输入</a:t>
            </a:r>
            <a:endParaRPr lang="en-US" altLang="zh-CN" sz="2400" dirty="0">
              <a:solidFill>
                <a:schemeClr val="accent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221188" name="Rectangle 4"/>
          <p:cNvSpPr>
            <a:spLocks noChangeArrowheads="1"/>
          </p:cNvSpPr>
          <p:nvPr/>
        </p:nvSpPr>
        <p:spPr bwMode="auto">
          <a:xfrm>
            <a:off x="1042139" y="1281112"/>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defRPr/>
            </a:pPr>
            <a:r>
              <a:rPr lang="zh-CN" altLang="en-US" sz="2400" dirty="0">
                <a:solidFill>
                  <a:schemeClr val="accent2"/>
                </a:solidFill>
                <a:effectLst>
                  <a:outerShdw blurRad="38100" dist="38100" dir="2700000" algn="tl">
                    <a:srgbClr val="C0C0C0"/>
                  </a:outerShdw>
                </a:effectLst>
                <a:latin typeface="Times New Roman" panose="02020603050405020304" pitchFamily="18" charset="0"/>
                <a:ea typeface="隶书" panose="02010509060101010101" pitchFamily="49" charset="-122"/>
              </a:rPr>
              <a:t>反相输入</a:t>
            </a:r>
          </a:p>
        </p:txBody>
      </p:sp>
      <p:graphicFrame>
        <p:nvGraphicFramePr>
          <p:cNvPr id="221190" name="Object 6"/>
          <p:cNvGraphicFramePr>
            <a:graphicFrameLocks noChangeAspect="1"/>
          </p:cNvGraphicFramePr>
          <p:nvPr>
            <p:extLst>
              <p:ext uri="{D42A27DB-BD31-4B8C-83A1-F6EECF244321}">
                <p14:modId xmlns:p14="http://schemas.microsoft.com/office/powerpoint/2010/main" val="3539639818"/>
              </p:ext>
            </p:extLst>
          </p:nvPr>
        </p:nvGraphicFramePr>
        <p:xfrm>
          <a:off x="468313" y="2895897"/>
          <a:ext cx="1943100" cy="2495550"/>
        </p:xfrm>
        <a:graphic>
          <a:graphicData uri="http://schemas.openxmlformats.org/presentationml/2006/ole">
            <mc:AlternateContent xmlns:mc="http://schemas.openxmlformats.org/markup-compatibility/2006">
              <mc:Choice xmlns:v="urn:schemas-microsoft-com:vml" Requires="v">
                <p:oleObj spid="_x0000_s7708" name="Visio" r:id="rId5" imgW="1002125" imgH="1278160" progId="Visio.Drawing.11">
                  <p:embed/>
                </p:oleObj>
              </mc:Choice>
              <mc:Fallback>
                <p:oleObj name="Visio" r:id="rId5" imgW="1002125" imgH="1278160" progId="Visio.Drawing.11">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2895897"/>
                        <a:ext cx="1943100" cy="2495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1191" name="Rectangle 7"/>
          <p:cNvSpPr>
            <a:spLocks noChangeArrowheads="1"/>
          </p:cNvSpPr>
          <p:nvPr/>
        </p:nvSpPr>
        <p:spPr bwMode="auto">
          <a:xfrm>
            <a:off x="323850" y="2492375"/>
            <a:ext cx="3240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2.Circuit symbol</a:t>
            </a:r>
          </a:p>
        </p:txBody>
      </p:sp>
      <p:sp>
        <p:nvSpPr>
          <p:cNvPr id="221195" name="Rectangle 11"/>
          <p:cNvSpPr>
            <a:spLocks noChangeArrowheads="1"/>
          </p:cNvSpPr>
          <p:nvPr/>
        </p:nvSpPr>
        <p:spPr bwMode="auto">
          <a:xfrm>
            <a:off x="381000" y="188913"/>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defRPr/>
            </a:pPr>
            <a:r>
              <a:rPr lang="en-US" altLang="zh-CN" sz="3200" dirty="0">
                <a:effectLst>
                  <a:outerShdw blurRad="38100" dist="38100" dir="2700000" algn="tl">
                    <a:srgbClr val="C0C0C0"/>
                  </a:outerShdw>
                </a:effectLst>
                <a:ea typeface="隶书" panose="02010509060101010101" pitchFamily="49" charset="-122"/>
              </a:rPr>
              <a:t>5.1</a:t>
            </a:r>
            <a:r>
              <a:rPr lang="zh-CN" altLang="en-US" sz="3200" dirty="0">
                <a:effectLst>
                  <a:outerShdw blurRad="38100" dist="38100" dir="2700000" algn="tl">
                    <a:srgbClr val="C0C0C0"/>
                  </a:outerShdw>
                </a:effectLst>
                <a:ea typeface="隶书" panose="02010509060101010101" pitchFamily="49" charset="-122"/>
              </a:rPr>
              <a:t>集成运算放大器 </a:t>
            </a:r>
            <a:r>
              <a:rPr lang="en-US" altLang="zh-CN" sz="3200" dirty="0">
                <a:effectLst>
                  <a:outerShdw blurRad="38100" dist="38100" dir="2700000" algn="tl">
                    <a:srgbClr val="C0C0C0"/>
                  </a:outerShdw>
                </a:effectLst>
                <a:ea typeface="隶书" panose="02010509060101010101" pitchFamily="49" charset="-122"/>
              </a:rPr>
              <a:t>operational amplifiers</a:t>
            </a:r>
          </a:p>
        </p:txBody>
      </p:sp>
      <p:sp>
        <p:nvSpPr>
          <p:cNvPr id="221206" name="Rectangle 22"/>
          <p:cNvSpPr>
            <a:spLocks noChangeArrowheads="1"/>
          </p:cNvSpPr>
          <p:nvPr/>
        </p:nvSpPr>
        <p:spPr bwMode="auto">
          <a:xfrm>
            <a:off x="199435" y="720699"/>
            <a:ext cx="41731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defRPr/>
            </a:pPr>
            <a:r>
              <a:rPr lang="en-US" altLang="zh-CN"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1. Terminals </a:t>
            </a:r>
            <a:r>
              <a:rPr lang="zh-CN" altLang="en-US"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（主要</a:t>
            </a:r>
            <a:r>
              <a:rPr lang="en-US" altLang="zh-CN"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5</a:t>
            </a:r>
            <a:r>
              <a:rPr lang="zh-CN" altLang="en-US"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个端子）</a:t>
            </a:r>
            <a:r>
              <a:rPr lang="en-US" altLang="zh-CN"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p>
        </p:txBody>
      </p:sp>
      <p:sp>
        <p:nvSpPr>
          <p:cNvPr id="221209" name="Rectangle 25"/>
          <p:cNvSpPr>
            <a:spLocks noChangeArrowheads="1"/>
          </p:cNvSpPr>
          <p:nvPr/>
        </p:nvSpPr>
        <p:spPr bwMode="auto">
          <a:xfrm>
            <a:off x="323850" y="5229225"/>
            <a:ext cx="32400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3.Voltage and current</a:t>
            </a:r>
          </a:p>
        </p:txBody>
      </p:sp>
      <p:graphicFrame>
        <p:nvGraphicFramePr>
          <p:cNvPr id="7181" name="Object 28"/>
          <p:cNvGraphicFramePr>
            <a:graphicFrameLocks noChangeAspect="1"/>
          </p:cNvGraphicFramePr>
          <p:nvPr/>
        </p:nvGraphicFramePr>
        <p:xfrm>
          <a:off x="3954463" y="3154363"/>
          <a:ext cx="4538662" cy="3509962"/>
        </p:xfrm>
        <a:graphic>
          <a:graphicData uri="http://schemas.openxmlformats.org/presentationml/2006/ole">
            <mc:AlternateContent xmlns:mc="http://schemas.openxmlformats.org/markup-compatibility/2006">
              <mc:Choice xmlns:v="urn:schemas-microsoft-com:vml" Requires="v">
                <p:oleObj spid="_x0000_s7709" name="Visio" r:id="rId7" imgW="1939957" imgH="1482185" progId="Visio.Drawing.11">
                  <p:embed/>
                </p:oleObj>
              </mc:Choice>
              <mc:Fallback>
                <p:oleObj name="Visio" r:id="rId7" imgW="1939957" imgH="1482185" progId="Visio.Drawing.11">
                  <p:embed/>
                  <p:pic>
                    <p:nvPicPr>
                      <p:cNvPr id="0" name="Object 2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4463" y="3154363"/>
                        <a:ext cx="4538662" cy="3509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1214" name="Object 30"/>
          <p:cNvGraphicFramePr>
            <a:graphicFrameLocks noChangeAspect="1"/>
          </p:cNvGraphicFramePr>
          <p:nvPr/>
        </p:nvGraphicFramePr>
        <p:xfrm>
          <a:off x="468313" y="5778500"/>
          <a:ext cx="3132137" cy="530225"/>
        </p:xfrm>
        <a:graphic>
          <a:graphicData uri="http://schemas.openxmlformats.org/presentationml/2006/ole">
            <mc:AlternateContent xmlns:mc="http://schemas.openxmlformats.org/markup-compatibility/2006">
              <mc:Choice xmlns:v="urn:schemas-microsoft-com:vml" Requires="v">
                <p:oleObj spid="_x0000_s7710" name="Equation" r:id="rId9" imgW="1367817" imgH="239937" progId="Equation.DSMT4">
                  <p:embed/>
                </p:oleObj>
              </mc:Choice>
              <mc:Fallback>
                <p:oleObj name="Equation" r:id="rId9" imgW="1367817" imgH="239937" progId="Equation.DSMT4">
                  <p:embed/>
                  <p:pic>
                    <p:nvPicPr>
                      <p:cNvPr id="0" name="Object 3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5778500"/>
                        <a:ext cx="3132137" cy="530225"/>
                      </a:xfrm>
                      <a:prstGeom prst="rect">
                        <a:avLst/>
                      </a:prstGeom>
                      <a:noFill/>
                      <a:ln w="9525" algn="ctr">
                        <a:solidFill>
                          <a:schemeClr val="hlink"/>
                        </a:solidFill>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1215" name="Object 31"/>
          <p:cNvGraphicFramePr>
            <a:graphicFrameLocks noChangeAspect="1"/>
          </p:cNvGraphicFramePr>
          <p:nvPr>
            <p:extLst>
              <p:ext uri="{D42A27DB-BD31-4B8C-83A1-F6EECF244321}">
                <p14:modId xmlns:p14="http://schemas.microsoft.com/office/powerpoint/2010/main" val="621003586"/>
              </p:ext>
            </p:extLst>
          </p:nvPr>
        </p:nvGraphicFramePr>
        <p:xfrm>
          <a:off x="4347131" y="3220140"/>
          <a:ext cx="4752975" cy="3678237"/>
        </p:xfrm>
        <a:graphic>
          <a:graphicData uri="http://schemas.openxmlformats.org/presentationml/2006/ole">
            <mc:AlternateContent xmlns:mc="http://schemas.openxmlformats.org/markup-compatibility/2006">
              <mc:Choice xmlns:v="urn:schemas-microsoft-com:vml" Requires="v">
                <p:oleObj spid="_x0000_s7711" name="Visio" r:id="rId11" imgW="1993535" imgH="1530620" progId="Visio.Drawing.11">
                  <p:embed/>
                </p:oleObj>
              </mc:Choice>
              <mc:Fallback>
                <p:oleObj name="Visio" r:id="rId11" imgW="1993535" imgH="1530620" progId="Visio.Drawing.11">
                  <p:embed/>
                  <p:pic>
                    <p:nvPicPr>
                      <p:cNvPr id="0" name="Object 3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47131" y="3220140"/>
                        <a:ext cx="4752975" cy="367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 name="Rectangle 3"/>
          <p:cNvSpPr>
            <a:spLocks noChangeArrowheads="1"/>
          </p:cNvSpPr>
          <p:nvPr/>
        </p:nvSpPr>
        <p:spPr bwMode="auto">
          <a:xfrm>
            <a:off x="7885113" y="1828800"/>
            <a:ext cx="8001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defRPr/>
            </a:pPr>
            <a:r>
              <a:rPr lang="zh-CN" altLang="en-US" sz="2400" dirty="0">
                <a:solidFill>
                  <a:schemeClr val="accent2"/>
                </a:solidFill>
                <a:effectLst>
                  <a:outerShdw blurRad="38100" dist="38100" dir="2700000" algn="tl">
                    <a:srgbClr val="C0C0C0"/>
                  </a:outerShdw>
                </a:effectLst>
                <a:latin typeface="Times New Roman" panose="02020603050405020304" pitchFamily="18" charset="0"/>
                <a:ea typeface="隶书" panose="02010509060101010101" pitchFamily="49" charset="-122"/>
              </a:rPr>
              <a:t>输出</a:t>
            </a:r>
          </a:p>
        </p:txBody>
      </p:sp>
      <p:sp>
        <p:nvSpPr>
          <p:cNvPr id="17" name="Rectangle 3"/>
          <p:cNvSpPr>
            <a:spLocks noChangeArrowheads="1"/>
          </p:cNvSpPr>
          <p:nvPr/>
        </p:nvSpPr>
        <p:spPr bwMode="auto">
          <a:xfrm>
            <a:off x="7581900" y="1339850"/>
            <a:ext cx="110807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defRPr/>
            </a:pPr>
            <a:r>
              <a:rPr lang="zh-CN" altLang="en-US" sz="2400" u="sng" dirty="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正电源</a:t>
            </a:r>
          </a:p>
        </p:txBody>
      </p:sp>
      <p:sp>
        <p:nvSpPr>
          <p:cNvPr id="18" name="Rectangle 3"/>
          <p:cNvSpPr>
            <a:spLocks noChangeArrowheads="1"/>
          </p:cNvSpPr>
          <p:nvPr/>
        </p:nvSpPr>
        <p:spPr bwMode="auto">
          <a:xfrm>
            <a:off x="3203848" y="2402284"/>
            <a:ext cx="110807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defRPr/>
            </a:pPr>
            <a:r>
              <a:rPr lang="zh-CN" altLang="en-US" sz="2400" u="sng" dirty="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负电源</a:t>
            </a:r>
          </a:p>
        </p:txBody>
      </p:sp>
      <p:sp>
        <p:nvSpPr>
          <p:cNvPr id="19" name="Rectangle 3">
            <a:extLst>
              <a:ext uri="{FF2B5EF4-FFF2-40B4-BE49-F238E27FC236}">
                <a16:creationId xmlns:a16="http://schemas.microsoft.com/office/drawing/2014/main" id="{83AD96B0-38DD-4660-A3A7-3554B6A4F777}"/>
              </a:ext>
            </a:extLst>
          </p:cNvPr>
          <p:cNvSpPr>
            <a:spLocks noChangeArrowheads="1"/>
          </p:cNvSpPr>
          <p:nvPr/>
        </p:nvSpPr>
        <p:spPr bwMode="auto">
          <a:xfrm>
            <a:off x="2118757" y="2956867"/>
            <a:ext cx="418576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defRPr/>
            </a:pPr>
            <a:r>
              <a:rPr lang="zh-CN" altLang="en-US" sz="2400" dirty="0">
                <a:solidFill>
                  <a:schemeClr val="accent2"/>
                </a:solidFill>
                <a:effectLst>
                  <a:outerShdw blurRad="38100" dist="38100" dir="2700000" algn="tl">
                    <a:srgbClr val="C0C0C0"/>
                  </a:outerShdw>
                </a:effectLst>
                <a:latin typeface="Times New Roman" panose="02020603050405020304" pitchFamily="18" charset="0"/>
                <a:ea typeface="隶书" panose="02010509060101010101" pitchFamily="49" charset="-122"/>
              </a:rPr>
              <a:t>反相输入：或称倒向输入端</a:t>
            </a:r>
            <a:endParaRPr lang="en-US" altLang="zh-CN" sz="2400" dirty="0">
              <a:solidFill>
                <a:schemeClr val="accent2"/>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a:p>
            <a:pPr eaLnBrk="1" hangingPunct="1">
              <a:spcBef>
                <a:spcPct val="50000"/>
              </a:spcBef>
              <a:defRPr/>
            </a:pPr>
            <a:r>
              <a:rPr lang="zh-CN" altLang="en-US" sz="2400" dirty="0">
                <a:solidFill>
                  <a:schemeClr val="accent2"/>
                </a:solidFill>
                <a:effectLst>
                  <a:outerShdw blurRad="38100" dist="38100" dir="2700000" algn="tl">
                    <a:srgbClr val="C0C0C0"/>
                  </a:outerShdw>
                </a:effectLst>
                <a:latin typeface="Times New Roman" panose="02020603050405020304" pitchFamily="18" charset="0"/>
                <a:ea typeface="隶书" panose="02010509060101010101" pitchFamily="49" charset="-122"/>
              </a:rPr>
              <a:t>同相输入：或称非倒向输入端</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21186"/>
                                        </p:tgtEl>
                                        <p:attrNameLst>
                                          <p:attrName>style.visibility</p:attrName>
                                        </p:attrNameLst>
                                      </p:cBhvr>
                                      <p:to>
                                        <p:strVal val="visible"/>
                                      </p:to>
                                    </p:set>
                                    <p:animEffect transition="in" filter="box(in)">
                                      <p:cBhvr>
                                        <p:cTn id="7" dur="500"/>
                                        <p:tgtEl>
                                          <p:spTgt spid="221186"/>
                                        </p:tgtEl>
                                      </p:cBhvr>
                                    </p:animEffect>
                                  </p:childTnLst>
                                </p:cTn>
                              </p:par>
                            </p:childTnLst>
                          </p:cTn>
                        </p:par>
                        <p:par>
                          <p:cTn id="8" fill="hold" nodeType="afterGroup">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221188"/>
                                        </p:tgtEl>
                                        <p:attrNameLst>
                                          <p:attrName>style.visibility</p:attrName>
                                        </p:attrNameLst>
                                      </p:cBhvr>
                                      <p:to>
                                        <p:strVal val="visible"/>
                                      </p:to>
                                    </p:set>
                                    <p:animEffect transition="in" filter="box(in)">
                                      <p:cBhvr>
                                        <p:cTn id="11" dur="500"/>
                                        <p:tgtEl>
                                          <p:spTgt spid="221188"/>
                                        </p:tgtEl>
                                      </p:cBhvr>
                                    </p:animEffect>
                                  </p:childTnLst>
                                </p:cTn>
                              </p:par>
                            </p:childTnLst>
                          </p:cTn>
                        </p:par>
                        <p:par>
                          <p:cTn id="12" fill="hold" nodeType="afterGroup">
                            <p:stCondLst>
                              <p:cond delay="1000"/>
                            </p:stCondLst>
                            <p:childTnLst>
                              <p:par>
                                <p:cTn id="13" presetID="4" presetClass="entr" presetSubtype="16" fill="hold" grpId="0" nodeType="afterEffect">
                                  <p:stCondLst>
                                    <p:cond delay="0"/>
                                  </p:stCondLst>
                                  <p:childTnLst>
                                    <p:set>
                                      <p:cBhvr>
                                        <p:cTn id="14" dur="1" fill="hold">
                                          <p:stCondLst>
                                            <p:cond delay="0"/>
                                          </p:stCondLst>
                                        </p:cTn>
                                        <p:tgtEl>
                                          <p:spTgt spid="221187"/>
                                        </p:tgtEl>
                                        <p:attrNameLst>
                                          <p:attrName>style.visibility</p:attrName>
                                        </p:attrNameLst>
                                      </p:cBhvr>
                                      <p:to>
                                        <p:strVal val="visible"/>
                                      </p:to>
                                    </p:set>
                                    <p:animEffect transition="in" filter="box(in)">
                                      <p:cBhvr>
                                        <p:cTn id="15" dur="500"/>
                                        <p:tgtEl>
                                          <p:spTgt spid="221187"/>
                                        </p:tgtEl>
                                      </p:cBhvr>
                                    </p:animEffect>
                                  </p:childTnLst>
                                </p:cTn>
                              </p:par>
                            </p:childTnLst>
                          </p:cTn>
                        </p:par>
                        <p:par>
                          <p:cTn id="16" fill="hold" nodeType="afterGroup">
                            <p:stCondLst>
                              <p:cond delay="1500"/>
                            </p:stCondLst>
                            <p:childTnLst>
                              <p:par>
                                <p:cTn id="17" presetID="4" presetClass="entr" presetSubtype="16"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box(in)">
                                      <p:cBhvr>
                                        <p:cTn id="19" dur="500"/>
                                        <p:tgtEl>
                                          <p:spTgt spid="16"/>
                                        </p:tgtEl>
                                      </p:cBhvr>
                                    </p:animEffect>
                                  </p:childTnLst>
                                </p:cTn>
                              </p:par>
                            </p:childTnLst>
                          </p:cTn>
                        </p:par>
                        <p:par>
                          <p:cTn id="20" fill="hold" nodeType="afterGroup">
                            <p:stCondLst>
                              <p:cond delay="2000"/>
                            </p:stCondLst>
                            <p:childTnLst>
                              <p:par>
                                <p:cTn id="21" presetID="4" presetClass="entr" presetSubtype="16"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ox(in)">
                                      <p:cBhvr>
                                        <p:cTn id="23" dur="500"/>
                                        <p:tgtEl>
                                          <p:spTgt spid="17"/>
                                        </p:tgtEl>
                                      </p:cBhvr>
                                    </p:animEffect>
                                  </p:childTnLst>
                                </p:cTn>
                              </p:par>
                            </p:childTnLst>
                          </p:cTn>
                        </p:par>
                        <p:par>
                          <p:cTn id="24" fill="hold" nodeType="afterGroup">
                            <p:stCondLst>
                              <p:cond delay="2500"/>
                            </p:stCondLst>
                            <p:childTnLst>
                              <p:par>
                                <p:cTn id="25" presetID="4" presetClass="entr" presetSubtype="16"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ox(in)">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ppt_x"/>
                                          </p:val>
                                        </p:tav>
                                        <p:tav tm="100000">
                                          <p:val>
                                            <p:strVal val="#ppt_x"/>
                                          </p:val>
                                        </p:tav>
                                      </p:tavLst>
                                    </p:anim>
                                    <p:anim calcmode="lin" valueType="num">
                                      <p:cBhvr additive="base">
                                        <p:cTn id="3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21191"/>
                                        </p:tgtEl>
                                        <p:attrNameLst>
                                          <p:attrName>style.visibility</p:attrName>
                                        </p:attrNameLst>
                                      </p:cBhvr>
                                      <p:to>
                                        <p:strVal val="visible"/>
                                      </p:to>
                                    </p:set>
                                    <p:anim calcmode="lin" valueType="num">
                                      <p:cBhvr additive="base">
                                        <p:cTn id="38" dur="500" fill="hold"/>
                                        <p:tgtEl>
                                          <p:spTgt spid="221191"/>
                                        </p:tgtEl>
                                        <p:attrNameLst>
                                          <p:attrName>ppt_x</p:attrName>
                                        </p:attrNameLst>
                                      </p:cBhvr>
                                      <p:tavLst>
                                        <p:tav tm="0">
                                          <p:val>
                                            <p:strVal val="#ppt_x"/>
                                          </p:val>
                                        </p:tav>
                                        <p:tav tm="100000">
                                          <p:val>
                                            <p:strVal val="#ppt_x"/>
                                          </p:val>
                                        </p:tav>
                                      </p:tavLst>
                                    </p:anim>
                                    <p:anim calcmode="lin" valueType="num">
                                      <p:cBhvr additive="base">
                                        <p:cTn id="39" dur="500" fill="hold"/>
                                        <p:tgtEl>
                                          <p:spTgt spid="221191"/>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221190"/>
                                        </p:tgtEl>
                                        <p:attrNameLst>
                                          <p:attrName>style.visibility</p:attrName>
                                        </p:attrNameLst>
                                      </p:cBhvr>
                                      <p:to>
                                        <p:strVal val="visible"/>
                                      </p:to>
                                    </p:set>
                                    <p:anim calcmode="lin" valueType="num">
                                      <p:cBhvr additive="base">
                                        <p:cTn id="42" dur="500" fill="hold"/>
                                        <p:tgtEl>
                                          <p:spTgt spid="221190"/>
                                        </p:tgtEl>
                                        <p:attrNameLst>
                                          <p:attrName>ppt_x</p:attrName>
                                        </p:attrNameLst>
                                      </p:cBhvr>
                                      <p:tavLst>
                                        <p:tav tm="0">
                                          <p:val>
                                            <p:strVal val="#ppt_x"/>
                                          </p:val>
                                        </p:tav>
                                        <p:tav tm="100000">
                                          <p:val>
                                            <p:strVal val="#ppt_x"/>
                                          </p:val>
                                        </p:tav>
                                      </p:tavLst>
                                    </p:anim>
                                    <p:anim calcmode="lin" valueType="num">
                                      <p:cBhvr additive="base">
                                        <p:cTn id="43" dur="500" fill="hold"/>
                                        <p:tgtEl>
                                          <p:spTgt spid="221190"/>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8" presetClass="entr" presetSubtype="16" fill="hold" nodeType="clickEffect">
                                  <p:stCondLst>
                                    <p:cond delay="0"/>
                                  </p:stCondLst>
                                  <p:childTnLst>
                                    <p:set>
                                      <p:cBhvr>
                                        <p:cTn id="47" dur="1" fill="hold">
                                          <p:stCondLst>
                                            <p:cond delay="0"/>
                                          </p:stCondLst>
                                        </p:cTn>
                                        <p:tgtEl>
                                          <p:spTgt spid="221215"/>
                                        </p:tgtEl>
                                        <p:attrNameLst>
                                          <p:attrName>style.visibility</p:attrName>
                                        </p:attrNameLst>
                                      </p:cBhvr>
                                      <p:to>
                                        <p:strVal val="visible"/>
                                      </p:to>
                                    </p:set>
                                    <p:animEffect transition="in" filter="diamond(in)">
                                      <p:cBhvr>
                                        <p:cTn id="48" dur="2000"/>
                                        <p:tgtEl>
                                          <p:spTgt spid="221215"/>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21209"/>
                                        </p:tgtEl>
                                        <p:attrNameLst>
                                          <p:attrName>style.visibility</p:attrName>
                                        </p:attrNameLst>
                                      </p:cBhvr>
                                      <p:to>
                                        <p:strVal val="visible"/>
                                      </p:to>
                                    </p:set>
                                    <p:animEffect transition="in" filter="wipe(left)">
                                      <p:cBhvr>
                                        <p:cTn id="53" dur="1000"/>
                                        <p:tgtEl>
                                          <p:spTgt spid="22120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21214"/>
                                        </p:tgtEl>
                                        <p:attrNameLst>
                                          <p:attrName>style.visibility</p:attrName>
                                        </p:attrNameLst>
                                      </p:cBhvr>
                                      <p:to>
                                        <p:strVal val="visible"/>
                                      </p:to>
                                    </p:set>
                                    <p:animEffect transition="in" filter="wipe(left)">
                                      <p:cBhvr>
                                        <p:cTn id="58" dur="1000"/>
                                        <p:tgtEl>
                                          <p:spTgt spid="221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autoUpdateAnimBg="0"/>
      <p:bldP spid="221188" grpId="0" autoUpdateAnimBg="0"/>
      <p:bldP spid="221191" grpId="0"/>
      <p:bldP spid="221209" grpId="0"/>
      <p:bldP spid="16" grpId="0" autoUpdateAnimBg="0"/>
      <p:bldP spid="17" grpId="0" autoUpdateAnimBg="0"/>
      <p:bldP spid="18" grpId="0" autoUpdateAnimBg="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8" name="Text Box 4"/>
          <p:cNvSpPr txBox="1">
            <a:spLocks noChangeArrowheads="1"/>
          </p:cNvSpPr>
          <p:nvPr/>
        </p:nvSpPr>
        <p:spPr bwMode="auto">
          <a:xfrm>
            <a:off x="311782" y="741790"/>
            <a:ext cx="817277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400" b="1" dirty="0">
                <a:latin typeface="宋体" panose="02010600030101010101" pitchFamily="2" charset="-122"/>
                <a:ea typeface="宋体" panose="02010600030101010101" pitchFamily="2" charset="-122"/>
              </a:rPr>
              <a:t>        </a:t>
            </a:r>
            <a:r>
              <a:rPr kumimoji="1" lang="zh-CN" altLang="en-US" sz="2400" b="1" dirty="0">
                <a:latin typeface="宋体" panose="02010600030101010101" pitchFamily="2" charset="-122"/>
                <a:ea typeface="宋体" panose="02010600030101010101" pitchFamily="2" charset="-122"/>
              </a:rPr>
              <a:t>当放大器工作在线性区时，端电压关系式中不出现直流电源电压。在电路符号中去掉电源端，以简化符号。  </a:t>
            </a:r>
          </a:p>
        </p:txBody>
      </p:sp>
      <p:grpSp>
        <p:nvGrpSpPr>
          <p:cNvPr id="513029" name="Group 5"/>
          <p:cNvGrpSpPr>
            <a:grpSpLocks/>
          </p:cNvGrpSpPr>
          <p:nvPr/>
        </p:nvGrpSpPr>
        <p:grpSpPr bwMode="auto">
          <a:xfrm>
            <a:off x="1042988" y="1711326"/>
            <a:ext cx="3316287" cy="2324100"/>
            <a:chOff x="634" y="1210"/>
            <a:chExt cx="2089" cy="1464"/>
          </a:xfrm>
        </p:grpSpPr>
        <p:sp>
          <p:nvSpPr>
            <p:cNvPr id="513030" name="Line 6"/>
            <p:cNvSpPr>
              <a:spLocks noChangeShapeType="1"/>
            </p:cNvSpPr>
            <p:nvPr/>
          </p:nvSpPr>
          <p:spPr bwMode="auto">
            <a:xfrm>
              <a:off x="686" y="2434"/>
              <a:ext cx="20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31" name="Text Box 7"/>
            <p:cNvSpPr txBox="1">
              <a:spLocks noChangeArrowheads="1"/>
            </p:cNvSpPr>
            <p:nvPr/>
          </p:nvSpPr>
          <p:spPr bwMode="auto">
            <a:xfrm>
              <a:off x="2582" y="2326"/>
              <a:ext cx="1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pPr>
              <a:r>
                <a:rPr kumimoji="1" lang="en-US" altLang="zh-CN" sz="2400" b="1">
                  <a:solidFill>
                    <a:schemeClr val="tx2"/>
                  </a:solidFill>
                  <a:latin typeface="Times New Roman" panose="02020603050405020304" pitchFamily="18" charset="0"/>
                  <a:sym typeface="Symbol" panose="05050102010706020507" pitchFamily="18" charset="2"/>
                </a:rPr>
                <a:t>º</a:t>
              </a:r>
            </a:p>
          </p:txBody>
        </p:sp>
        <p:grpSp>
          <p:nvGrpSpPr>
            <p:cNvPr id="513032" name="Group 8"/>
            <p:cNvGrpSpPr>
              <a:grpSpLocks/>
            </p:cNvGrpSpPr>
            <p:nvPr/>
          </p:nvGrpSpPr>
          <p:grpSpPr bwMode="auto">
            <a:xfrm>
              <a:off x="1628" y="2410"/>
              <a:ext cx="261" cy="264"/>
              <a:chOff x="1628" y="2410"/>
              <a:chExt cx="261" cy="264"/>
            </a:xfrm>
          </p:grpSpPr>
          <p:sp>
            <p:nvSpPr>
              <p:cNvPr id="513033" name="Line 9"/>
              <p:cNvSpPr>
                <a:spLocks noChangeShapeType="1"/>
              </p:cNvSpPr>
              <p:nvPr/>
            </p:nvSpPr>
            <p:spPr bwMode="auto">
              <a:xfrm>
                <a:off x="1628" y="2554"/>
                <a:ext cx="261"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13034" name="Line 10"/>
              <p:cNvSpPr>
                <a:spLocks noChangeShapeType="1"/>
              </p:cNvSpPr>
              <p:nvPr/>
            </p:nvSpPr>
            <p:spPr bwMode="auto">
              <a:xfrm>
                <a:off x="1686" y="2613"/>
                <a:ext cx="145"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13035" name="Line 11"/>
              <p:cNvSpPr>
                <a:spLocks noChangeShapeType="1"/>
              </p:cNvSpPr>
              <p:nvPr/>
            </p:nvSpPr>
            <p:spPr bwMode="auto">
              <a:xfrm>
                <a:off x="1710" y="2674"/>
                <a:ext cx="86" cy="0"/>
              </a:xfrm>
              <a:prstGeom prst="line">
                <a:avLst/>
              </a:prstGeom>
              <a:noFill/>
              <a:ln w="1905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13036" name="Line 12"/>
              <p:cNvSpPr>
                <a:spLocks noChangeShapeType="1"/>
              </p:cNvSpPr>
              <p:nvPr/>
            </p:nvSpPr>
            <p:spPr bwMode="auto">
              <a:xfrm>
                <a:off x="1742" y="2457"/>
                <a:ext cx="0" cy="9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37" name="Oval 13"/>
              <p:cNvSpPr>
                <a:spLocks noChangeArrowheads="1"/>
              </p:cNvSpPr>
              <p:nvPr/>
            </p:nvSpPr>
            <p:spPr bwMode="auto">
              <a:xfrm>
                <a:off x="1718" y="2410"/>
                <a:ext cx="45" cy="45"/>
              </a:xfrm>
              <a:prstGeom prst="ellipse">
                <a:avLst/>
              </a:prstGeom>
              <a:solidFill>
                <a:schemeClr val="tx1"/>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038" name="Rectangle 14"/>
            <p:cNvSpPr>
              <a:spLocks noChangeArrowheads="1"/>
            </p:cNvSpPr>
            <p:nvPr/>
          </p:nvSpPr>
          <p:spPr bwMode="auto">
            <a:xfrm>
              <a:off x="1497" y="1460"/>
              <a:ext cx="612" cy="72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39" name="Line 15"/>
            <p:cNvSpPr>
              <a:spLocks noChangeShapeType="1"/>
            </p:cNvSpPr>
            <p:nvPr/>
          </p:nvSpPr>
          <p:spPr bwMode="auto">
            <a:xfrm flipH="1">
              <a:off x="708" y="1556"/>
              <a:ext cx="80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40" name="Line 16"/>
            <p:cNvSpPr>
              <a:spLocks noChangeShapeType="1"/>
            </p:cNvSpPr>
            <p:nvPr/>
          </p:nvSpPr>
          <p:spPr bwMode="auto">
            <a:xfrm flipH="1">
              <a:off x="699" y="2072"/>
              <a:ext cx="78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41" name="Line 17"/>
            <p:cNvSpPr>
              <a:spLocks noChangeShapeType="1"/>
            </p:cNvSpPr>
            <p:nvPr/>
          </p:nvSpPr>
          <p:spPr bwMode="auto">
            <a:xfrm>
              <a:off x="2109" y="1832"/>
              <a:ext cx="56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42" name="Text Box 18"/>
            <p:cNvSpPr txBox="1">
              <a:spLocks noChangeArrowheads="1"/>
            </p:cNvSpPr>
            <p:nvPr/>
          </p:nvSpPr>
          <p:spPr bwMode="auto">
            <a:xfrm>
              <a:off x="1511" y="133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anose="02020603050405020304" pitchFamily="18" charset="0"/>
                </a:rPr>
                <a:t>_</a:t>
              </a:r>
            </a:p>
          </p:txBody>
        </p:sp>
        <p:sp>
          <p:nvSpPr>
            <p:cNvPr id="513043" name="Text Box 19"/>
            <p:cNvSpPr txBox="1">
              <a:spLocks noChangeArrowheads="1"/>
            </p:cNvSpPr>
            <p:nvPr/>
          </p:nvSpPr>
          <p:spPr bwMode="auto">
            <a:xfrm>
              <a:off x="1499" y="1918"/>
              <a:ext cx="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anose="02020603050405020304" pitchFamily="18" charset="0"/>
                </a:rPr>
                <a:t>+</a:t>
              </a:r>
            </a:p>
          </p:txBody>
        </p:sp>
        <p:sp>
          <p:nvSpPr>
            <p:cNvPr id="513044" name="AutoShape 20"/>
            <p:cNvSpPr>
              <a:spLocks noChangeArrowheads="1"/>
            </p:cNvSpPr>
            <p:nvPr/>
          </p:nvSpPr>
          <p:spPr bwMode="auto">
            <a:xfrm rot="-16200000">
              <a:off x="1773" y="1520"/>
              <a:ext cx="144" cy="132"/>
            </a:xfrm>
            <a:prstGeom prst="triangle">
              <a:avLst>
                <a:gd name="adj" fmla="val 56245"/>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45" name="Text Box 21"/>
            <p:cNvSpPr txBox="1">
              <a:spLocks noChangeArrowheads="1"/>
            </p:cNvSpPr>
            <p:nvPr/>
          </p:nvSpPr>
          <p:spPr bwMode="auto">
            <a:xfrm>
              <a:off x="1847" y="1438"/>
              <a:ext cx="2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latin typeface="Times New Roman" panose="02020603050405020304" pitchFamily="18" charset="0"/>
                </a:rPr>
                <a:t>A</a:t>
              </a:r>
              <a:endParaRPr kumimoji="1" lang="en-US" altLang="zh-CN" sz="2400" b="1">
                <a:latin typeface="Times New Roman" panose="02020603050405020304" pitchFamily="18" charset="0"/>
              </a:endParaRPr>
            </a:p>
          </p:txBody>
        </p:sp>
        <p:sp>
          <p:nvSpPr>
            <p:cNvPr id="513046" name="Text Box 22"/>
            <p:cNvSpPr txBox="1">
              <a:spLocks noChangeArrowheads="1"/>
            </p:cNvSpPr>
            <p:nvPr/>
          </p:nvSpPr>
          <p:spPr bwMode="auto">
            <a:xfrm>
              <a:off x="1907" y="1678"/>
              <a:ext cx="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latin typeface="Times New Roman" panose="02020603050405020304" pitchFamily="18" charset="0"/>
                </a:rPr>
                <a:t>+</a:t>
              </a:r>
            </a:p>
          </p:txBody>
        </p:sp>
        <p:sp>
          <p:nvSpPr>
            <p:cNvPr id="513047" name="Oval 23"/>
            <p:cNvSpPr>
              <a:spLocks noChangeArrowheads="1"/>
            </p:cNvSpPr>
            <p:nvPr/>
          </p:nvSpPr>
          <p:spPr bwMode="auto">
            <a:xfrm>
              <a:off x="2655" y="1796"/>
              <a:ext cx="68" cy="68"/>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48" name="Oval 24"/>
            <p:cNvSpPr>
              <a:spLocks noChangeArrowheads="1"/>
            </p:cNvSpPr>
            <p:nvPr/>
          </p:nvSpPr>
          <p:spPr bwMode="auto">
            <a:xfrm>
              <a:off x="654" y="1520"/>
              <a:ext cx="68" cy="68"/>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49" name="Oval 25"/>
            <p:cNvSpPr>
              <a:spLocks noChangeArrowheads="1"/>
            </p:cNvSpPr>
            <p:nvPr/>
          </p:nvSpPr>
          <p:spPr bwMode="auto">
            <a:xfrm>
              <a:off x="645" y="2036"/>
              <a:ext cx="68" cy="68"/>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50" name="Text Box 26"/>
            <p:cNvSpPr txBox="1">
              <a:spLocks noChangeArrowheads="1"/>
            </p:cNvSpPr>
            <p:nvPr/>
          </p:nvSpPr>
          <p:spPr bwMode="auto">
            <a:xfrm>
              <a:off x="853" y="1732"/>
              <a:ext cx="2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dirty="0" err="1">
                  <a:solidFill>
                    <a:srgbClr val="FF0000"/>
                  </a:solidFill>
                  <a:latin typeface="Times New Roman" panose="02020603050405020304" pitchFamily="18" charset="0"/>
                </a:rPr>
                <a:t>i</a:t>
              </a:r>
              <a:r>
                <a:rPr kumimoji="1" lang="en-US" altLang="zh-CN" sz="2400" b="1" baseline="-25000" dirty="0">
                  <a:solidFill>
                    <a:srgbClr val="FF0000"/>
                  </a:solidFill>
                  <a:latin typeface="Times New Roman" panose="02020603050405020304" pitchFamily="18" charset="0"/>
                </a:rPr>
                <a:t>+</a:t>
              </a:r>
            </a:p>
          </p:txBody>
        </p:sp>
        <p:sp>
          <p:nvSpPr>
            <p:cNvPr id="513051" name="Line 27"/>
            <p:cNvSpPr>
              <a:spLocks noChangeShapeType="1"/>
            </p:cNvSpPr>
            <p:nvPr/>
          </p:nvSpPr>
          <p:spPr bwMode="auto">
            <a:xfrm>
              <a:off x="951" y="1481"/>
              <a:ext cx="403"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052" name="Text Box 28"/>
            <p:cNvSpPr txBox="1">
              <a:spLocks noChangeArrowheads="1"/>
            </p:cNvSpPr>
            <p:nvPr/>
          </p:nvSpPr>
          <p:spPr bwMode="auto">
            <a:xfrm>
              <a:off x="834" y="1210"/>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dirty="0" err="1">
                  <a:solidFill>
                    <a:srgbClr val="FF0000"/>
                  </a:solidFill>
                  <a:latin typeface="Times New Roman" panose="02020603050405020304" pitchFamily="18" charset="0"/>
                </a:rPr>
                <a:t>i</a:t>
              </a:r>
              <a:r>
                <a:rPr kumimoji="1" lang="en-US" altLang="zh-CN" sz="2400" baseline="-25000" dirty="0">
                  <a:solidFill>
                    <a:srgbClr val="FF0000"/>
                  </a:solidFill>
                  <a:latin typeface="黑体" panose="02010609060101010101" pitchFamily="49" charset="-122"/>
                  <a:ea typeface="黑体" panose="02010609060101010101" pitchFamily="49" charset="-122"/>
                </a:rPr>
                <a:t>-</a:t>
              </a:r>
            </a:p>
          </p:txBody>
        </p:sp>
        <p:sp>
          <p:nvSpPr>
            <p:cNvPr id="513053" name="Line 29"/>
            <p:cNvSpPr>
              <a:spLocks noChangeShapeType="1"/>
            </p:cNvSpPr>
            <p:nvPr/>
          </p:nvSpPr>
          <p:spPr bwMode="auto">
            <a:xfrm>
              <a:off x="909" y="2006"/>
              <a:ext cx="403"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054" name="Line 30"/>
            <p:cNvSpPr>
              <a:spLocks noChangeShapeType="1"/>
            </p:cNvSpPr>
            <p:nvPr/>
          </p:nvSpPr>
          <p:spPr bwMode="auto">
            <a:xfrm flipH="1">
              <a:off x="2240" y="1783"/>
              <a:ext cx="375" cy="0"/>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055" name="Text Box 31"/>
            <p:cNvSpPr txBox="1">
              <a:spLocks noChangeArrowheads="1"/>
            </p:cNvSpPr>
            <p:nvPr/>
          </p:nvSpPr>
          <p:spPr bwMode="auto">
            <a:xfrm>
              <a:off x="2332" y="1473"/>
              <a:ext cx="2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i="1">
                  <a:solidFill>
                    <a:srgbClr val="FF0000"/>
                  </a:solidFill>
                  <a:latin typeface="Times New Roman" panose="02020603050405020304" pitchFamily="18" charset="0"/>
                </a:rPr>
                <a:t>i</a:t>
              </a:r>
              <a:r>
                <a:rPr kumimoji="1" lang="en-US" altLang="zh-CN" sz="2400" b="1" baseline="-25000">
                  <a:solidFill>
                    <a:srgbClr val="FF0000"/>
                  </a:solidFill>
                  <a:latin typeface="Times New Roman" panose="02020603050405020304" pitchFamily="18" charset="0"/>
                </a:rPr>
                <a:t>o</a:t>
              </a:r>
            </a:p>
          </p:txBody>
        </p:sp>
        <p:sp>
          <p:nvSpPr>
            <p:cNvPr id="513056" name="Oval 32"/>
            <p:cNvSpPr>
              <a:spLocks noChangeArrowheads="1"/>
            </p:cNvSpPr>
            <p:nvPr/>
          </p:nvSpPr>
          <p:spPr bwMode="auto">
            <a:xfrm>
              <a:off x="2650" y="2395"/>
              <a:ext cx="68" cy="68"/>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3057" name="Oval 33"/>
            <p:cNvSpPr>
              <a:spLocks noChangeArrowheads="1"/>
            </p:cNvSpPr>
            <p:nvPr/>
          </p:nvSpPr>
          <p:spPr bwMode="auto">
            <a:xfrm>
              <a:off x="634" y="2400"/>
              <a:ext cx="68" cy="68"/>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13058" name="Rectangle 34"/>
          <p:cNvSpPr>
            <a:spLocks noChangeArrowheads="1"/>
          </p:cNvSpPr>
          <p:nvPr/>
        </p:nvSpPr>
        <p:spPr bwMode="auto">
          <a:xfrm>
            <a:off x="1852613" y="4387850"/>
            <a:ext cx="6386512"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a:latin typeface="Times New Roman" panose="02020603050405020304" pitchFamily="18" charset="0"/>
              </a:rPr>
              <a:t>端电流仍是     </a:t>
            </a:r>
            <a:r>
              <a:rPr kumimoji="1" lang="en-US" altLang="zh-CN" sz="3600" b="1" i="1">
                <a:solidFill>
                  <a:srgbClr val="FF0000"/>
                </a:solidFill>
                <a:latin typeface="Times New Roman" panose="02020603050405020304" pitchFamily="18" charset="0"/>
              </a:rPr>
              <a:t>i</a:t>
            </a:r>
            <a:r>
              <a:rPr kumimoji="1" lang="en-US" altLang="zh-CN" sz="3600" b="1" baseline="-25000">
                <a:solidFill>
                  <a:srgbClr val="FF0000"/>
                </a:solidFill>
                <a:latin typeface="Times New Roman" panose="02020603050405020304" pitchFamily="18" charset="0"/>
              </a:rPr>
              <a:t>+</a:t>
            </a:r>
            <a:r>
              <a:rPr kumimoji="1" lang="en-US" altLang="zh-CN" sz="3600" b="1">
                <a:solidFill>
                  <a:srgbClr val="FF0000"/>
                </a:solidFill>
                <a:latin typeface="Times New Roman" panose="02020603050405020304" pitchFamily="18" charset="0"/>
              </a:rPr>
              <a:t>+ </a:t>
            </a:r>
            <a:r>
              <a:rPr kumimoji="1" lang="en-US" altLang="zh-CN" sz="3600" b="1" i="1">
                <a:solidFill>
                  <a:srgbClr val="FF0000"/>
                </a:solidFill>
                <a:latin typeface="Times New Roman" panose="02020603050405020304" pitchFamily="18" charset="0"/>
              </a:rPr>
              <a:t>i</a:t>
            </a:r>
            <a:r>
              <a:rPr kumimoji="1" lang="en-US" altLang="zh-CN" sz="3600" baseline="-25000">
                <a:solidFill>
                  <a:srgbClr val="FF0000"/>
                </a:solidFill>
                <a:latin typeface="黑体" panose="02010609060101010101" pitchFamily="49" charset="-122"/>
                <a:ea typeface="黑体" panose="02010609060101010101" pitchFamily="49" charset="-122"/>
              </a:rPr>
              <a:t>-</a:t>
            </a:r>
            <a:r>
              <a:rPr kumimoji="1" lang="en-US" altLang="zh-CN" sz="3600">
                <a:solidFill>
                  <a:srgbClr val="FF0000"/>
                </a:solidFill>
                <a:latin typeface="黑体" panose="02010609060101010101" pitchFamily="49" charset="-122"/>
                <a:ea typeface="黑体" panose="02010609060101010101" pitchFamily="49" charset="-122"/>
              </a:rPr>
              <a:t>+ </a:t>
            </a:r>
            <a:r>
              <a:rPr kumimoji="1" lang="en-US" altLang="zh-CN" sz="3600" b="1" i="1">
                <a:solidFill>
                  <a:srgbClr val="FF0000"/>
                </a:solidFill>
                <a:latin typeface="Times New Roman" panose="02020603050405020304" pitchFamily="18" charset="0"/>
              </a:rPr>
              <a:t>i</a:t>
            </a:r>
            <a:r>
              <a:rPr kumimoji="1" lang="en-US" altLang="zh-CN" sz="3600" b="1" baseline="-25000">
                <a:solidFill>
                  <a:srgbClr val="FF0000"/>
                </a:solidFill>
                <a:latin typeface="Times New Roman" panose="02020603050405020304" pitchFamily="18" charset="0"/>
              </a:rPr>
              <a:t>o</a:t>
            </a:r>
            <a:r>
              <a:rPr kumimoji="1" lang="en-US" altLang="zh-CN" sz="3600" b="1">
                <a:solidFill>
                  <a:srgbClr val="FF0000"/>
                </a:solidFill>
                <a:latin typeface="Times New Roman" panose="02020603050405020304" pitchFamily="18" charset="0"/>
              </a:rPr>
              <a:t>+ </a:t>
            </a:r>
            <a:r>
              <a:rPr kumimoji="1" lang="en-US" altLang="zh-CN" sz="3600" b="1" i="1">
                <a:solidFill>
                  <a:srgbClr val="FF0000"/>
                </a:solidFill>
                <a:latin typeface="Times New Roman" panose="02020603050405020304" pitchFamily="18" charset="0"/>
              </a:rPr>
              <a:t>i</a:t>
            </a:r>
            <a:r>
              <a:rPr kumimoji="1" lang="en-US" altLang="zh-CN" sz="3600" b="1" i="1" baseline="-25000">
                <a:solidFill>
                  <a:srgbClr val="FF0000"/>
                </a:solidFill>
                <a:latin typeface="Times New Roman" panose="02020603050405020304" pitchFamily="18" charset="0"/>
              </a:rPr>
              <a:t>u</a:t>
            </a:r>
            <a:r>
              <a:rPr kumimoji="1" lang="en-US" altLang="zh-CN" sz="3600" b="1" baseline="-25000">
                <a:solidFill>
                  <a:srgbClr val="FF0000"/>
                </a:solidFill>
                <a:latin typeface="Times New Roman" panose="02020603050405020304" pitchFamily="18" charset="0"/>
              </a:rPr>
              <a:t>s+</a:t>
            </a:r>
            <a:r>
              <a:rPr kumimoji="1" lang="en-US" altLang="zh-CN" sz="3600" b="1">
                <a:solidFill>
                  <a:srgbClr val="FF0000"/>
                </a:solidFill>
                <a:latin typeface="Times New Roman" panose="02020603050405020304" pitchFamily="18" charset="0"/>
              </a:rPr>
              <a:t>+ </a:t>
            </a:r>
            <a:r>
              <a:rPr kumimoji="1" lang="en-US" altLang="zh-CN" sz="3600" b="1" i="1">
                <a:solidFill>
                  <a:srgbClr val="FF0000"/>
                </a:solidFill>
                <a:latin typeface="Times New Roman" panose="02020603050405020304" pitchFamily="18" charset="0"/>
              </a:rPr>
              <a:t>i</a:t>
            </a:r>
            <a:r>
              <a:rPr kumimoji="1" lang="en-US" altLang="zh-CN" sz="3600" b="1" i="1" baseline="-25000">
                <a:solidFill>
                  <a:srgbClr val="FF0000"/>
                </a:solidFill>
                <a:latin typeface="Times New Roman" panose="02020603050405020304" pitchFamily="18" charset="0"/>
              </a:rPr>
              <a:t>u</a:t>
            </a:r>
            <a:r>
              <a:rPr kumimoji="1" lang="en-US" altLang="zh-CN" sz="3600" b="1" baseline="-25000">
                <a:solidFill>
                  <a:srgbClr val="FF0000"/>
                </a:solidFill>
                <a:latin typeface="Times New Roman" panose="02020603050405020304" pitchFamily="18" charset="0"/>
              </a:rPr>
              <a:t>s-</a:t>
            </a:r>
            <a:r>
              <a:rPr kumimoji="1" lang="en-US" altLang="zh-CN" sz="3600" b="1">
                <a:solidFill>
                  <a:srgbClr val="FF0000"/>
                </a:solidFill>
                <a:latin typeface="Times New Roman" panose="02020603050405020304" pitchFamily="18" charset="0"/>
              </a:rPr>
              <a:t>= 0   </a:t>
            </a:r>
          </a:p>
        </p:txBody>
      </p:sp>
      <p:sp>
        <p:nvSpPr>
          <p:cNvPr id="513059" name="Text Box 35"/>
          <p:cNvSpPr txBox="1">
            <a:spLocks noChangeArrowheads="1"/>
          </p:cNvSpPr>
          <p:nvPr/>
        </p:nvSpPr>
        <p:spPr bwMode="auto">
          <a:xfrm>
            <a:off x="808038" y="4508500"/>
            <a:ext cx="12557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0000"/>
                </a:solidFill>
                <a:latin typeface="Times New Roman" panose="02020603050405020304" pitchFamily="18" charset="0"/>
              </a:rPr>
              <a:t>注意：  </a:t>
            </a:r>
          </a:p>
        </p:txBody>
      </p:sp>
      <p:grpSp>
        <p:nvGrpSpPr>
          <p:cNvPr id="513060" name="Group 36"/>
          <p:cNvGrpSpPr>
            <a:grpSpLocks/>
          </p:cNvGrpSpPr>
          <p:nvPr/>
        </p:nvGrpSpPr>
        <p:grpSpPr bwMode="auto">
          <a:xfrm>
            <a:off x="1997075" y="5297488"/>
            <a:ext cx="3505200" cy="701675"/>
            <a:chOff x="1258" y="3337"/>
            <a:chExt cx="2208" cy="442"/>
          </a:xfrm>
        </p:grpSpPr>
        <p:sp>
          <p:nvSpPr>
            <p:cNvPr id="513061" name="Rectangle 37"/>
            <p:cNvSpPr>
              <a:spLocks noChangeArrowheads="1"/>
            </p:cNvSpPr>
            <p:nvPr/>
          </p:nvSpPr>
          <p:spPr bwMode="auto">
            <a:xfrm>
              <a:off x="1258" y="3337"/>
              <a:ext cx="2208"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4000" b="1" i="1">
                  <a:latin typeface="Times New Roman" panose="02020603050405020304" pitchFamily="18" charset="0"/>
                </a:rPr>
                <a:t>i</a:t>
              </a:r>
              <a:r>
                <a:rPr kumimoji="1" lang="en-US" altLang="zh-CN" sz="4000" b="1" baseline="-25000">
                  <a:latin typeface="Times New Roman" panose="02020603050405020304" pitchFamily="18" charset="0"/>
                </a:rPr>
                <a:t>+</a:t>
              </a:r>
              <a:r>
                <a:rPr kumimoji="1" lang="en-US" altLang="zh-CN" sz="4000" b="1">
                  <a:latin typeface="Times New Roman" panose="02020603050405020304" pitchFamily="18" charset="0"/>
                </a:rPr>
                <a:t>+ </a:t>
              </a:r>
              <a:r>
                <a:rPr kumimoji="1" lang="en-US" altLang="zh-CN" sz="4000" b="1" i="1">
                  <a:latin typeface="Times New Roman" panose="02020603050405020304" pitchFamily="18" charset="0"/>
                </a:rPr>
                <a:t>i</a:t>
              </a:r>
              <a:r>
                <a:rPr kumimoji="1" lang="en-US" altLang="zh-CN" sz="4000" baseline="-25000">
                  <a:latin typeface="黑体" panose="02010609060101010101" pitchFamily="49" charset="-122"/>
                  <a:ea typeface="黑体" panose="02010609060101010101" pitchFamily="49" charset="-122"/>
                </a:rPr>
                <a:t>-</a:t>
              </a:r>
              <a:r>
                <a:rPr kumimoji="1" lang="en-US" altLang="zh-CN" sz="4000">
                  <a:latin typeface="黑体" panose="02010609060101010101" pitchFamily="49" charset="-122"/>
                  <a:ea typeface="黑体" panose="02010609060101010101" pitchFamily="49" charset="-122"/>
                </a:rPr>
                <a:t>+ </a:t>
              </a:r>
              <a:r>
                <a:rPr kumimoji="1" lang="en-US" altLang="zh-CN" sz="4000" b="1" i="1">
                  <a:latin typeface="Times New Roman" panose="02020603050405020304" pitchFamily="18" charset="0"/>
                </a:rPr>
                <a:t>i</a:t>
              </a:r>
              <a:r>
                <a:rPr kumimoji="1" lang="en-US" altLang="zh-CN" sz="4000" b="1" baseline="-25000">
                  <a:latin typeface="Times New Roman" panose="02020603050405020304" pitchFamily="18" charset="0"/>
                </a:rPr>
                <a:t>o   </a:t>
              </a:r>
              <a:r>
                <a:rPr kumimoji="1" lang="en-US" altLang="zh-CN" sz="4000" b="1">
                  <a:latin typeface="Times New Roman" panose="02020603050405020304" pitchFamily="18" charset="0"/>
                </a:rPr>
                <a:t>=   0  </a:t>
              </a:r>
            </a:p>
          </p:txBody>
        </p:sp>
        <p:sp>
          <p:nvSpPr>
            <p:cNvPr id="513062" name="Line 38"/>
            <p:cNvSpPr>
              <a:spLocks noChangeShapeType="1"/>
            </p:cNvSpPr>
            <p:nvPr/>
          </p:nvSpPr>
          <p:spPr bwMode="auto">
            <a:xfrm flipH="1">
              <a:off x="2670" y="3374"/>
              <a:ext cx="183" cy="37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3063" name="Line 39"/>
            <p:cNvSpPr>
              <a:spLocks noChangeShapeType="1"/>
            </p:cNvSpPr>
            <p:nvPr/>
          </p:nvSpPr>
          <p:spPr bwMode="auto">
            <a:xfrm>
              <a:off x="2661" y="3374"/>
              <a:ext cx="219" cy="375"/>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2308081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13029"/>
                                        </p:tgtEl>
                                        <p:attrNameLst>
                                          <p:attrName>style.visibility</p:attrName>
                                        </p:attrNameLst>
                                      </p:cBhvr>
                                      <p:to>
                                        <p:strVal val="visible"/>
                                      </p:to>
                                    </p:set>
                                    <p:animEffect transition="in" filter="wipe(left)">
                                      <p:cBhvr>
                                        <p:cTn id="7" dur="500"/>
                                        <p:tgtEl>
                                          <p:spTgt spid="51302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grpId="0" nodeType="clickEffect">
                                  <p:stCondLst>
                                    <p:cond delay="0"/>
                                  </p:stCondLst>
                                  <p:childTnLst>
                                    <p:set>
                                      <p:cBhvr>
                                        <p:cTn id="11" dur="1" fill="hold">
                                          <p:stCondLst>
                                            <p:cond delay="0"/>
                                          </p:stCondLst>
                                        </p:cTn>
                                        <p:tgtEl>
                                          <p:spTgt spid="513059"/>
                                        </p:tgtEl>
                                        <p:attrNameLst>
                                          <p:attrName>style.visibility</p:attrName>
                                        </p:attrNameLst>
                                      </p:cBhvr>
                                      <p:to>
                                        <p:strVal val="visible"/>
                                      </p:to>
                                    </p:set>
                                    <p:anim calcmode="lin" valueType="num">
                                      <p:cBhvr>
                                        <p:cTn id="12" dur="500" fill="hold"/>
                                        <p:tgtEl>
                                          <p:spTgt spid="513059"/>
                                        </p:tgtEl>
                                        <p:attrNameLst>
                                          <p:attrName>ppt_w</p:attrName>
                                        </p:attrNameLst>
                                      </p:cBhvr>
                                      <p:tavLst>
                                        <p:tav tm="0">
                                          <p:val>
                                            <p:fltVal val="0"/>
                                          </p:val>
                                        </p:tav>
                                        <p:tav tm="100000">
                                          <p:val>
                                            <p:strVal val="#ppt_w"/>
                                          </p:val>
                                        </p:tav>
                                      </p:tavLst>
                                    </p:anim>
                                    <p:anim calcmode="lin" valueType="num">
                                      <p:cBhvr>
                                        <p:cTn id="13" dur="500" fill="hold"/>
                                        <p:tgtEl>
                                          <p:spTgt spid="513059"/>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13058">
                                            <p:txEl>
                                              <p:pRg st="0" end="0"/>
                                            </p:txEl>
                                          </p:spTgt>
                                        </p:tgtEl>
                                        <p:attrNameLst>
                                          <p:attrName>style.visibility</p:attrName>
                                        </p:attrNameLst>
                                      </p:cBhvr>
                                      <p:to>
                                        <p:strVal val="visible"/>
                                      </p:to>
                                    </p:set>
                                    <p:animEffect transition="in" filter="wipe(left)">
                                      <p:cBhvr>
                                        <p:cTn id="18" dur="500"/>
                                        <p:tgtEl>
                                          <p:spTgt spid="513058">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513060"/>
                                        </p:tgtEl>
                                        <p:attrNameLst>
                                          <p:attrName>style.visibility</p:attrName>
                                        </p:attrNameLst>
                                      </p:cBhvr>
                                      <p:to>
                                        <p:strVal val="visible"/>
                                      </p:to>
                                    </p:set>
                                    <p:animEffect transition="in" filter="wipe(left)">
                                      <p:cBhvr>
                                        <p:cTn id="23" dur="500"/>
                                        <p:tgtEl>
                                          <p:spTgt spid="5130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58" grpId="0" build="p" autoUpdateAnimBg="0"/>
      <p:bldP spid="513059"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CFE5178-5B7C-4DBB-8CCC-E707E17A6464}"/>
              </a:ext>
            </a:extLst>
          </p:cNvPr>
          <p:cNvSpPr>
            <a:spLocks noGrp="1"/>
          </p:cNvSpPr>
          <p:nvPr>
            <p:ph type="dt" sz="half" idx="10"/>
          </p:nvPr>
        </p:nvSpPr>
        <p:spPr/>
        <p:txBody>
          <a:bodyPr/>
          <a:lstStyle/>
          <a:p>
            <a:pPr>
              <a:defRPr/>
            </a:pPr>
            <a:fld id="{D970F756-27B3-495B-A805-E7AC3C5CE3B9}" type="datetime1">
              <a:rPr lang="zh-CN" altLang="en-US" smtClean="0"/>
              <a:pPr>
                <a:defRPr/>
              </a:pPr>
              <a:t>2021/4/1</a:t>
            </a:fld>
            <a:endParaRPr lang="en-US" altLang="zh-CN"/>
          </a:p>
        </p:txBody>
      </p:sp>
      <p:sp>
        <p:nvSpPr>
          <p:cNvPr id="3" name="页脚占位符 2">
            <a:extLst>
              <a:ext uri="{FF2B5EF4-FFF2-40B4-BE49-F238E27FC236}">
                <a16:creationId xmlns:a16="http://schemas.microsoft.com/office/drawing/2014/main" id="{C9E1CD77-497B-4A01-988D-595377BE522D}"/>
              </a:ext>
            </a:extLst>
          </p:cNvPr>
          <p:cNvSpPr>
            <a:spLocks noGrp="1"/>
          </p:cNvSpPr>
          <p:nvPr>
            <p:ph type="ftr" sz="quarter" idx="11"/>
          </p:nvPr>
        </p:nvSpPr>
        <p:spPr/>
        <p:txBody>
          <a:bodyPr/>
          <a:lstStyle/>
          <a:p>
            <a:pPr>
              <a:defRPr/>
            </a:pPr>
            <a:r>
              <a:rPr lang="zh-CN" altLang="en-US"/>
              <a:t>电路理论</a:t>
            </a:r>
            <a:endParaRPr lang="en-US" altLang="zh-CN"/>
          </a:p>
        </p:txBody>
      </p:sp>
      <p:sp>
        <p:nvSpPr>
          <p:cNvPr id="4" name="灯片编号占位符 3">
            <a:extLst>
              <a:ext uri="{FF2B5EF4-FFF2-40B4-BE49-F238E27FC236}">
                <a16:creationId xmlns:a16="http://schemas.microsoft.com/office/drawing/2014/main" id="{4B367937-BE9F-4822-BB30-CED06BE76F75}"/>
              </a:ext>
            </a:extLst>
          </p:cNvPr>
          <p:cNvSpPr>
            <a:spLocks noGrp="1"/>
          </p:cNvSpPr>
          <p:nvPr>
            <p:ph type="sldNum" sz="quarter" idx="12"/>
          </p:nvPr>
        </p:nvSpPr>
        <p:spPr/>
        <p:txBody>
          <a:bodyPr/>
          <a:lstStyle/>
          <a:p>
            <a:pPr>
              <a:defRPr/>
            </a:pPr>
            <a:fld id="{FD534FBA-0597-43B6-B0EE-70CE2D337E26}" type="slidenum">
              <a:rPr lang="en-US" altLang="zh-CN" smtClean="0"/>
              <a:pPr>
                <a:defRPr/>
              </a:pPr>
              <a:t>8</a:t>
            </a:fld>
            <a:endParaRPr lang="en-US" altLang="zh-CN"/>
          </a:p>
        </p:txBody>
      </p:sp>
      <p:pic>
        <p:nvPicPr>
          <p:cNvPr id="5" name="图片 4">
            <a:extLst>
              <a:ext uri="{FF2B5EF4-FFF2-40B4-BE49-F238E27FC236}">
                <a16:creationId xmlns:a16="http://schemas.microsoft.com/office/drawing/2014/main" id="{7C42B29B-568C-474A-8E90-893652E12ABD}"/>
              </a:ext>
            </a:extLst>
          </p:cNvPr>
          <p:cNvPicPr>
            <a:picLocks noChangeAspect="1"/>
          </p:cNvPicPr>
          <p:nvPr/>
        </p:nvPicPr>
        <p:blipFill>
          <a:blip r:embed="rId2"/>
          <a:stretch>
            <a:fillRect/>
          </a:stretch>
        </p:blipFill>
        <p:spPr>
          <a:xfrm>
            <a:off x="827584" y="908720"/>
            <a:ext cx="7615335" cy="3793460"/>
          </a:xfrm>
          <a:prstGeom prst="rect">
            <a:avLst/>
          </a:prstGeom>
        </p:spPr>
      </p:pic>
    </p:spTree>
    <p:extLst>
      <p:ext uri="{BB962C8B-B14F-4D97-AF65-F5344CB8AC3E}">
        <p14:creationId xmlns:p14="http://schemas.microsoft.com/office/powerpoint/2010/main" val="1691861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1"/>
          <p:cNvSpPr>
            <a:spLocks noGrp="1"/>
          </p:cNvSpPr>
          <p:nvPr>
            <p:ph type="dt" sz="quarter" idx="10"/>
          </p:nvPr>
        </p:nvSpPr>
        <p:spPr/>
        <p:txBody>
          <a:bodyPr/>
          <a:lstStyle/>
          <a:p>
            <a:pPr>
              <a:defRPr/>
            </a:pPr>
            <a:fld id="{1A19C787-010D-487A-8236-6032179068A9}" type="datetime1">
              <a:rPr lang="zh-CN" altLang="en-US"/>
              <a:pPr>
                <a:defRPr/>
              </a:pPr>
              <a:t>2021/4/1</a:t>
            </a:fld>
            <a:endParaRPr lang="en-US" altLang="zh-CN"/>
          </a:p>
        </p:txBody>
      </p:sp>
      <p:sp>
        <p:nvSpPr>
          <p:cNvPr id="14" name="页脚占位符 2"/>
          <p:cNvSpPr>
            <a:spLocks noGrp="1"/>
          </p:cNvSpPr>
          <p:nvPr>
            <p:ph type="ftr" sz="quarter" idx="11"/>
          </p:nvPr>
        </p:nvSpPr>
        <p:spPr/>
        <p:txBody>
          <a:bodyPr/>
          <a:lstStyle/>
          <a:p>
            <a:pPr>
              <a:defRPr/>
            </a:pPr>
            <a:r>
              <a:rPr lang="zh-CN" altLang="en-US"/>
              <a:t>电路理论</a:t>
            </a:r>
            <a:endParaRPr lang="en-US" altLang="zh-CN"/>
          </a:p>
        </p:txBody>
      </p:sp>
      <p:sp>
        <p:nvSpPr>
          <p:cNvPr id="15" name="灯片编号占位符 3"/>
          <p:cNvSpPr>
            <a:spLocks noGrp="1"/>
          </p:cNvSpPr>
          <p:nvPr>
            <p:ph type="sldNum" sz="quarter" idx="12"/>
          </p:nvPr>
        </p:nvSpPr>
        <p:spPr/>
        <p:txBody>
          <a:bodyPr/>
          <a:lstStyle/>
          <a:p>
            <a:pPr>
              <a:defRPr/>
            </a:pPr>
            <a:fld id="{6D0D6522-D768-4D89-AAD7-05C923944EEF}" type="slidenum">
              <a:rPr lang="en-US" altLang="zh-CN"/>
              <a:pPr>
                <a:defRPr/>
              </a:pPr>
              <a:t>9</a:t>
            </a:fld>
            <a:endParaRPr lang="en-US" altLang="zh-CN"/>
          </a:p>
        </p:txBody>
      </p:sp>
      <p:graphicFrame>
        <p:nvGraphicFramePr>
          <p:cNvPr id="211978" name="Object 10"/>
          <p:cNvGraphicFramePr>
            <a:graphicFrameLocks noChangeAspect="1"/>
          </p:cNvGraphicFramePr>
          <p:nvPr/>
        </p:nvGraphicFramePr>
        <p:xfrm>
          <a:off x="5003800" y="2708275"/>
          <a:ext cx="3721100" cy="3902075"/>
        </p:xfrm>
        <a:graphic>
          <a:graphicData uri="http://schemas.openxmlformats.org/presentationml/2006/ole">
            <mc:AlternateContent xmlns:mc="http://schemas.openxmlformats.org/markup-compatibility/2006">
              <mc:Choice xmlns:v="urn:schemas-microsoft-com:vml" Requires="v">
                <p:oleObj spid="_x0000_s8627" name="Visio" r:id="rId3" imgW="1887236" imgH="1977676" progId="Visio.Drawing.11">
                  <p:embed/>
                </p:oleObj>
              </mc:Choice>
              <mc:Fallback>
                <p:oleObj name="Visio" r:id="rId3" imgW="1887236" imgH="1977676" progId="Visio.Drawing.11">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2708275"/>
                        <a:ext cx="3721100" cy="390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1979" name="Group 11"/>
          <p:cNvGrpSpPr>
            <a:grpSpLocks/>
          </p:cNvGrpSpPr>
          <p:nvPr/>
        </p:nvGrpSpPr>
        <p:grpSpPr bwMode="auto">
          <a:xfrm>
            <a:off x="4662488" y="3789363"/>
            <a:ext cx="2286000" cy="457200"/>
            <a:chOff x="3072" y="1536"/>
            <a:chExt cx="1440" cy="288"/>
          </a:xfrm>
        </p:grpSpPr>
        <p:sp>
          <p:nvSpPr>
            <p:cNvPr id="211980" name="Rectangle 12"/>
            <p:cNvSpPr>
              <a:spLocks noChangeArrowheads="1"/>
            </p:cNvSpPr>
            <p:nvPr/>
          </p:nvSpPr>
          <p:spPr bwMode="auto">
            <a:xfrm>
              <a:off x="3072" y="1536"/>
              <a:ext cx="11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spcBef>
                  <a:spcPct val="50000"/>
                </a:spcBef>
                <a:defRPr/>
              </a:pPr>
              <a:r>
                <a:rPr lang="en-US" altLang="zh-CN" sz="2400" dirty="0">
                  <a:solidFill>
                    <a:schemeClr val="accent2"/>
                  </a:solidFill>
                  <a:effectLst>
                    <a:outerShdw blurRad="38100" dist="38100" dir="2700000" algn="tl">
                      <a:srgbClr val="C0C0C0"/>
                    </a:outerShdw>
                  </a:effectLst>
                  <a:latin typeface="Times New Roman" panose="02020603050405020304" pitchFamily="18" charset="0"/>
                  <a:ea typeface="隶书" panose="02010509060101010101" pitchFamily="49" charset="-122"/>
                </a:rPr>
                <a:t>Linear region</a:t>
              </a:r>
            </a:p>
          </p:txBody>
        </p:sp>
        <p:sp>
          <p:nvSpPr>
            <p:cNvPr id="8210" name="Line 13"/>
            <p:cNvSpPr>
              <a:spLocks noChangeShapeType="1"/>
            </p:cNvSpPr>
            <p:nvPr/>
          </p:nvSpPr>
          <p:spPr bwMode="auto">
            <a:xfrm>
              <a:off x="4176" y="1728"/>
              <a:ext cx="336" cy="0"/>
            </a:xfrm>
            <a:prstGeom prst="line">
              <a:avLst/>
            </a:prstGeom>
            <a:noFill/>
            <a:ln w="381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11982" name="Rectangle 14"/>
          <p:cNvSpPr>
            <a:spLocks noChangeArrowheads="1"/>
          </p:cNvSpPr>
          <p:nvPr/>
        </p:nvSpPr>
        <p:spPr bwMode="auto">
          <a:xfrm>
            <a:off x="381000" y="188913"/>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2400">
                <a:solidFill>
                  <a:schemeClr val="tx1"/>
                </a:solidFill>
                <a:latin typeface="Times New Roman" panose="02020603050405020304" pitchFamily="18" charset="0"/>
                <a:ea typeface="宋体" panose="02010600030101010101" pitchFamily="2" charset="-122"/>
              </a:defRPr>
            </a:lvl1pPr>
            <a:lvl2pPr>
              <a:spcBef>
                <a:spcPct val="0"/>
              </a:spcBef>
              <a:defRPr kumimoji="1" sz="2400">
                <a:solidFill>
                  <a:schemeClr val="tx1"/>
                </a:solidFill>
                <a:latin typeface="Times New Roman" panose="02020603050405020304" pitchFamily="18" charset="0"/>
                <a:ea typeface="宋体" panose="02010600030101010101" pitchFamily="2" charset="-122"/>
              </a:defRPr>
            </a:lvl2pPr>
            <a:lvl3pPr>
              <a:spcBef>
                <a:spcPct val="0"/>
              </a:spcBef>
              <a:defRPr kumimoji="1" sz="2400">
                <a:solidFill>
                  <a:schemeClr val="tx1"/>
                </a:solidFill>
                <a:latin typeface="Times New Roman" panose="02020603050405020304" pitchFamily="18" charset="0"/>
                <a:ea typeface="宋体" panose="02010600030101010101" pitchFamily="2" charset="-122"/>
              </a:defRPr>
            </a:lvl3pPr>
            <a:lvl4pPr>
              <a:spcBef>
                <a:spcPct val="0"/>
              </a:spcBef>
              <a:defRPr kumimoji="1" sz="2400">
                <a:solidFill>
                  <a:schemeClr val="tx1"/>
                </a:solidFill>
                <a:latin typeface="Times New Roman" panose="02020603050405020304" pitchFamily="18" charset="0"/>
                <a:ea typeface="宋体" panose="02010600030101010101" pitchFamily="2" charset="-122"/>
              </a:defRPr>
            </a:lvl4pPr>
            <a:lvl5pPr>
              <a:spcBef>
                <a:spcPct val="0"/>
              </a:spcBef>
              <a:defRPr kumimoji="1" sz="2400">
                <a:solidFill>
                  <a:schemeClr val="tx1"/>
                </a:solidFill>
                <a:latin typeface="Times New Roman" panose="02020603050405020304" pitchFamily="18" charset="0"/>
                <a:ea typeface="宋体" panose="02010600030101010101" pitchFamily="2" charset="-122"/>
              </a:defRPr>
            </a:lvl5pPr>
            <a:lvl6pPr marL="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9144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1371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18288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lang="en-US" altLang="zh-CN" sz="3200" dirty="0">
                <a:effectLst>
                  <a:outerShdw blurRad="38100" dist="38100" dir="2700000" algn="tl">
                    <a:srgbClr val="C0C0C0"/>
                  </a:outerShdw>
                </a:effectLst>
                <a:ea typeface="隶书" panose="02010509060101010101" pitchFamily="49" charset="-122"/>
              </a:rPr>
              <a:t>5.1</a:t>
            </a:r>
            <a:r>
              <a:rPr lang="zh-CN" altLang="en-US" sz="3200" dirty="0">
                <a:effectLst>
                  <a:outerShdw blurRad="38100" dist="38100" dir="2700000" algn="tl">
                    <a:srgbClr val="C0C0C0"/>
                  </a:outerShdw>
                </a:effectLst>
                <a:ea typeface="隶书" panose="02010509060101010101" pitchFamily="49" charset="-122"/>
              </a:rPr>
              <a:t>集成运算放大器 </a:t>
            </a:r>
            <a:r>
              <a:rPr lang="en-US" altLang="zh-CN" sz="3200" dirty="0">
                <a:effectLst>
                  <a:outerShdw blurRad="38100" dist="38100" dir="2700000" algn="tl">
                    <a:srgbClr val="C0C0C0"/>
                  </a:outerShdw>
                </a:effectLst>
                <a:ea typeface="隶书" panose="02010509060101010101" pitchFamily="49" charset="-122"/>
              </a:rPr>
              <a:t>operational amplifiers</a:t>
            </a:r>
          </a:p>
        </p:txBody>
      </p:sp>
      <p:graphicFrame>
        <p:nvGraphicFramePr>
          <p:cNvPr id="211988" name="Object 20"/>
          <p:cNvGraphicFramePr>
            <a:graphicFrameLocks noChangeAspect="1"/>
          </p:cNvGraphicFramePr>
          <p:nvPr/>
        </p:nvGraphicFramePr>
        <p:xfrm>
          <a:off x="250825" y="1484313"/>
          <a:ext cx="5976938" cy="1644650"/>
        </p:xfrm>
        <a:graphic>
          <a:graphicData uri="http://schemas.openxmlformats.org/presentationml/2006/ole">
            <mc:AlternateContent xmlns:mc="http://schemas.openxmlformats.org/markup-compatibility/2006">
              <mc:Choice xmlns:v="urn:schemas-microsoft-com:vml" Requires="v">
                <p:oleObj spid="_x0000_s8628" name="Equation" r:id="rId5" imgW="2625143" imgH="773471" progId="Equation.DSMT4">
                  <p:embed/>
                </p:oleObj>
              </mc:Choice>
              <mc:Fallback>
                <p:oleObj name="Equation" r:id="rId5" imgW="2625143" imgH="773471" progId="Equation.DSMT4">
                  <p:embed/>
                  <p:pic>
                    <p:nvPicPr>
                      <p:cNvPr id="0"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1484313"/>
                        <a:ext cx="5976938" cy="1644650"/>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1989" name="Rectangle 21"/>
          <p:cNvSpPr>
            <a:spLocks noChangeArrowheads="1"/>
          </p:cNvSpPr>
          <p:nvPr/>
        </p:nvSpPr>
        <p:spPr bwMode="auto">
          <a:xfrm>
            <a:off x="395288" y="765175"/>
            <a:ext cx="568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4. Characteristic (</a:t>
            </a:r>
            <a:r>
              <a:rPr lang="zh-CN" altLang="en-US"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输出端开路时的特性</a:t>
            </a:r>
            <a:r>
              <a:rPr lang="en-US" altLang="zh-CN"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p>
        </p:txBody>
      </p:sp>
      <p:graphicFrame>
        <p:nvGraphicFramePr>
          <p:cNvPr id="8202" name="Object 26"/>
          <p:cNvGraphicFramePr>
            <a:graphicFrameLocks noChangeAspect="1"/>
          </p:cNvGraphicFramePr>
          <p:nvPr>
            <p:extLst>
              <p:ext uri="{D42A27DB-BD31-4B8C-83A1-F6EECF244321}">
                <p14:modId xmlns:p14="http://schemas.microsoft.com/office/powerpoint/2010/main" val="2040307061"/>
              </p:ext>
            </p:extLst>
          </p:nvPr>
        </p:nvGraphicFramePr>
        <p:xfrm>
          <a:off x="6345238" y="616669"/>
          <a:ext cx="2038350" cy="2376488"/>
        </p:xfrm>
        <a:graphic>
          <a:graphicData uri="http://schemas.openxmlformats.org/presentationml/2006/ole">
            <mc:AlternateContent xmlns:mc="http://schemas.openxmlformats.org/markup-compatibility/2006">
              <mc:Choice xmlns:v="urn:schemas-microsoft-com:vml" Requires="v">
                <p:oleObj spid="_x0000_s8629" name="Visio" r:id="rId7" imgW="1135856" imgH="1321451" progId="Visio.Drawing.11">
                  <p:embed/>
                </p:oleObj>
              </mc:Choice>
              <mc:Fallback>
                <p:oleObj name="Visio" r:id="rId7" imgW="1135856" imgH="1321451" progId="Visio.Drawing.11">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45238" y="616669"/>
                        <a:ext cx="2038350" cy="237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11996" name="Group 28"/>
          <p:cNvGrpSpPr>
            <a:grpSpLocks/>
          </p:cNvGrpSpPr>
          <p:nvPr/>
        </p:nvGrpSpPr>
        <p:grpSpPr bwMode="auto">
          <a:xfrm>
            <a:off x="323850" y="4581527"/>
            <a:ext cx="4419600" cy="925513"/>
            <a:chOff x="249" y="2024"/>
            <a:chExt cx="2784" cy="583"/>
          </a:xfrm>
        </p:grpSpPr>
        <p:sp>
          <p:nvSpPr>
            <p:cNvPr id="8207" name="Rectangle 6"/>
            <p:cNvSpPr>
              <a:spLocks noChangeArrowheads="1"/>
            </p:cNvSpPr>
            <p:nvPr/>
          </p:nvSpPr>
          <p:spPr bwMode="auto">
            <a:xfrm>
              <a:off x="249" y="2024"/>
              <a:ext cx="2784"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r>
                <a:rPr lang="en-US" altLang="zh-CN" i="1" dirty="0">
                  <a:ea typeface="隶书" panose="02010509060101010101" pitchFamily="49" charset="-122"/>
                </a:rPr>
                <a:t>A   </a:t>
              </a:r>
              <a:r>
                <a:rPr lang="en-US" altLang="zh-CN" sz="2800" i="1" dirty="0">
                  <a:ea typeface="隶书" panose="02010509060101010101" pitchFamily="49" charset="-122"/>
                </a:rPr>
                <a:t>=</a:t>
              </a:r>
              <a:r>
                <a:rPr lang="en-US" altLang="zh-CN" sz="2800" i="1" dirty="0" err="1">
                  <a:ea typeface="隶书" panose="02010509060101010101" pitchFamily="49" charset="-122"/>
                </a:rPr>
                <a:t>u</a:t>
              </a:r>
              <a:r>
                <a:rPr lang="en-US" altLang="zh-CN" sz="1800" i="1" dirty="0" err="1">
                  <a:ea typeface="隶书" panose="02010509060101010101" pitchFamily="49" charset="-122"/>
                </a:rPr>
                <a:t>o</a:t>
              </a:r>
              <a:r>
                <a:rPr lang="en-US" altLang="zh-CN" sz="2800" i="1" dirty="0">
                  <a:ea typeface="隶书" panose="02010509060101010101" pitchFamily="49" charset="-122"/>
                </a:rPr>
                <a:t>/</a:t>
              </a:r>
              <a:r>
                <a:rPr lang="en-US" altLang="zh-CN" sz="2800" i="1" dirty="0" err="1">
                  <a:ea typeface="隶书" panose="02010509060101010101" pitchFamily="49" charset="-122"/>
                </a:rPr>
                <a:t>u</a:t>
              </a:r>
              <a:r>
                <a:rPr lang="en-US" altLang="zh-CN" sz="1400" i="1" dirty="0" err="1">
                  <a:ea typeface="隶书" panose="02010509060101010101" pitchFamily="49" charset="-122"/>
                </a:rPr>
                <a:t>d</a:t>
              </a:r>
              <a:r>
                <a:rPr lang="en-US" altLang="zh-CN" sz="2000" i="1" dirty="0">
                  <a:ea typeface="隶书" panose="02010509060101010101" pitchFamily="49" charset="-122"/>
                </a:rPr>
                <a:t> —  </a:t>
              </a:r>
              <a:r>
                <a:rPr lang="zh-CN" altLang="en-US" sz="2000" dirty="0">
                  <a:ea typeface="隶书" panose="02010509060101010101" pitchFamily="49" charset="-122"/>
                </a:rPr>
                <a:t>开环增益</a:t>
              </a:r>
            </a:p>
            <a:p>
              <a:pPr eaLnBrk="1" hangingPunct="1"/>
              <a:r>
                <a:rPr lang="zh-CN" altLang="en-US" sz="2000" dirty="0">
                  <a:ea typeface="隶书" panose="02010509060101010101" pitchFamily="49" charset="-122"/>
                </a:rPr>
                <a:t>                            </a:t>
              </a:r>
              <a:r>
                <a:rPr lang="en-US" altLang="zh-CN" sz="2000" dirty="0">
                  <a:ea typeface="隶书" panose="02010509060101010101" pitchFamily="49" charset="-122"/>
                </a:rPr>
                <a:t>——</a:t>
              </a:r>
              <a:r>
                <a:rPr lang="zh-CN" altLang="en-US" sz="2000" dirty="0">
                  <a:ea typeface="隶书" panose="02010509060101010101" pitchFamily="49" charset="-122"/>
                </a:rPr>
                <a:t>差分输入电压</a:t>
              </a:r>
            </a:p>
          </p:txBody>
        </p:sp>
        <p:graphicFrame>
          <p:nvGraphicFramePr>
            <p:cNvPr id="8208" name="Object 27"/>
            <p:cNvGraphicFramePr>
              <a:graphicFrameLocks noChangeAspect="1"/>
            </p:cNvGraphicFramePr>
            <p:nvPr>
              <p:extLst>
                <p:ext uri="{D42A27DB-BD31-4B8C-83A1-F6EECF244321}">
                  <p14:modId xmlns:p14="http://schemas.microsoft.com/office/powerpoint/2010/main" val="931708123"/>
                </p:ext>
              </p:extLst>
            </p:nvPr>
          </p:nvGraphicFramePr>
          <p:xfrm>
            <a:off x="473" y="2289"/>
            <a:ext cx="1032" cy="318"/>
          </p:xfrm>
          <a:graphic>
            <a:graphicData uri="http://schemas.openxmlformats.org/presentationml/2006/ole">
              <mc:AlternateContent xmlns:mc="http://schemas.openxmlformats.org/markup-compatibility/2006">
                <mc:Choice xmlns:v="urn:schemas-microsoft-com:vml" Requires="v">
                  <p:oleObj spid="_x0000_s8630" name="Equation" r:id="rId9" imgW="708755" imgH="224924" progId="Equation.DSMT4">
                    <p:embed/>
                  </p:oleObj>
                </mc:Choice>
                <mc:Fallback>
                  <p:oleObj name="Equation" r:id="rId9" imgW="708755" imgH="224924" progId="Equation.DSMT4">
                    <p:embed/>
                    <p:pic>
                      <p:nvPicPr>
                        <p:cNvPr id="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3" y="2289"/>
                          <a:ext cx="1032" cy="318"/>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6" name="Rectangle 3"/>
          <p:cNvSpPr>
            <a:spLocks noChangeArrowheads="1"/>
          </p:cNvSpPr>
          <p:nvPr/>
        </p:nvSpPr>
        <p:spPr bwMode="auto">
          <a:xfrm>
            <a:off x="7164388" y="2997200"/>
            <a:ext cx="12954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dirty="0">
                <a:solidFill>
                  <a:schemeClr val="accent2"/>
                </a:solidFill>
                <a:effectLst>
                  <a:outerShdw blurRad="38100" dist="38100" dir="2700000" algn="tl">
                    <a:srgbClr val="C0C0C0"/>
                  </a:outerShdw>
                </a:effectLst>
                <a:latin typeface="Times New Roman" panose="02020603050405020304" pitchFamily="18" charset="0"/>
                <a:ea typeface="隶书" panose="02010509060101010101" pitchFamily="49" charset="-122"/>
              </a:rPr>
              <a:t>正饱和</a:t>
            </a:r>
          </a:p>
        </p:txBody>
      </p:sp>
      <p:sp>
        <p:nvSpPr>
          <p:cNvPr id="17" name="Rectangle 3"/>
          <p:cNvSpPr>
            <a:spLocks noChangeArrowheads="1"/>
          </p:cNvSpPr>
          <p:nvPr/>
        </p:nvSpPr>
        <p:spPr bwMode="auto">
          <a:xfrm>
            <a:off x="5391150" y="6419850"/>
            <a:ext cx="129698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dirty="0">
                <a:solidFill>
                  <a:schemeClr val="accent2"/>
                </a:solidFill>
                <a:effectLst>
                  <a:outerShdw blurRad="38100" dist="38100" dir="2700000" algn="tl">
                    <a:srgbClr val="C0C0C0"/>
                  </a:outerShdw>
                </a:effectLst>
                <a:latin typeface="Times New Roman" panose="02020603050405020304" pitchFamily="18" charset="0"/>
                <a:ea typeface="隶书" panose="02010509060101010101" pitchFamily="49" charset="-122"/>
              </a:rPr>
              <a:t>负饱和</a:t>
            </a:r>
          </a:p>
        </p:txBody>
      </p:sp>
      <p:sp>
        <p:nvSpPr>
          <p:cNvPr id="18" name="Rectangle 3"/>
          <p:cNvSpPr>
            <a:spLocks noChangeArrowheads="1"/>
          </p:cNvSpPr>
          <p:nvPr/>
        </p:nvSpPr>
        <p:spPr bwMode="auto">
          <a:xfrm>
            <a:off x="3529013" y="3813175"/>
            <a:ext cx="129540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dirty="0">
                <a:solidFill>
                  <a:schemeClr val="accent2"/>
                </a:solidFill>
                <a:effectLst>
                  <a:outerShdw blurRad="38100" dist="38100" dir="2700000" algn="tl">
                    <a:srgbClr val="C0C0C0"/>
                  </a:outerShdw>
                </a:effectLst>
                <a:latin typeface="Times New Roman" panose="02020603050405020304" pitchFamily="18" charset="0"/>
                <a:ea typeface="隶书" panose="02010509060101010101" pitchFamily="49" charset="-122"/>
              </a:rPr>
              <a:t>线性区</a:t>
            </a:r>
          </a:p>
        </p:txBody>
      </p:sp>
      <p:sp>
        <p:nvSpPr>
          <p:cNvPr id="2" name="文本框 1">
            <a:extLst>
              <a:ext uri="{FF2B5EF4-FFF2-40B4-BE49-F238E27FC236}">
                <a16:creationId xmlns:a16="http://schemas.microsoft.com/office/drawing/2014/main" id="{B32F99EC-B4A1-49B1-B09E-2BC2A89A885F}"/>
              </a:ext>
            </a:extLst>
          </p:cNvPr>
          <p:cNvSpPr txBox="1"/>
          <p:nvPr/>
        </p:nvSpPr>
        <p:spPr>
          <a:xfrm>
            <a:off x="3494562" y="3319612"/>
            <a:ext cx="2659702" cy="461665"/>
          </a:xfrm>
          <a:prstGeom prst="rect">
            <a:avLst/>
          </a:prstGeom>
          <a:noFill/>
        </p:spPr>
        <p:txBody>
          <a:bodyPr wrap="none" rtlCol="0">
            <a:spAutoFit/>
          </a:bodyPr>
          <a:lstStyle/>
          <a:p>
            <a:r>
              <a:rPr lang="zh-CN" altLang="en-US" sz="2400" b="1" dirty="0">
                <a:solidFill>
                  <a:srgbClr val="FF0000"/>
                </a:solidFill>
              </a:rPr>
              <a:t>近似输入输出特性</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11988"/>
                                        </p:tgtEl>
                                        <p:attrNameLst>
                                          <p:attrName>style.visibility</p:attrName>
                                        </p:attrNameLst>
                                      </p:cBhvr>
                                      <p:to>
                                        <p:strVal val="visible"/>
                                      </p:to>
                                    </p:set>
                                    <p:animEffect transition="in" filter="wipe(left)">
                                      <p:cBhvr>
                                        <p:cTn id="7" dur="1000"/>
                                        <p:tgtEl>
                                          <p:spTgt spid="2119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1978"/>
                                        </p:tgtEl>
                                        <p:attrNameLst>
                                          <p:attrName>style.visibility</p:attrName>
                                        </p:attrNameLst>
                                      </p:cBhvr>
                                      <p:to>
                                        <p:strVal val="visible"/>
                                      </p:to>
                                    </p:set>
                                    <p:animEffect transition="in" filter="wipe(left)">
                                      <p:cBhvr>
                                        <p:cTn id="17" dur="1000"/>
                                        <p:tgtEl>
                                          <p:spTgt spid="211978"/>
                                        </p:tgtEl>
                                      </p:cBhvr>
                                    </p:animEffect>
                                  </p:childTnLst>
                                </p:cTn>
                              </p:par>
                            </p:childTnLst>
                          </p:cTn>
                        </p:par>
                        <p:par>
                          <p:cTn id="18" fill="hold">
                            <p:stCondLst>
                              <p:cond delay="1000"/>
                            </p:stCondLst>
                            <p:childTnLst>
                              <p:par>
                                <p:cTn id="19" presetID="4" presetClass="entr" presetSubtype="16"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ox(in)">
                                      <p:cBhvr>
                                        <p:cTn id="21" dur="500"/>
                                        <p:tgtEl>
                                          <p:spTgt spid="16"/>
                                        </p:tgtEl>
                                      </p:cBhvr>
                                    </p:animEffect>
                                  </p:childTnLst>
                                </p:cTn>
                              </p:par>
                            </p:childTnLst>
                          </p:cTn>
                        </p:par>
                        <p:par>
                          <p:cTn id="22" fill="hold">
                            <p:stCondLst>
                              <p:cond delay="1500"/>
                            </p:stCondLst>
                            <p:childTnLst>
                              <p:par>
                                <p:cTn id="23" presetID="4" presetClass="entr" presetSubtype="16"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ox(in)">
                                      <p:cBhvr>
                                        <p:cTn id="25" dur="500"/>
                                        <p:tgtEl>
                                          <p:spTgt spid="17"/>
                                        </p:tgtEl>
                                      </p:cBhvr>
                                    </p:animEffect>
                                  </p:childTnLst>
                                </p:cTn>
                              </p:par>
                            </p:childTnLst>
                          </p:cTn>
                        </p:par>
                        <p:par>
                          <p:cTn id="26" fill="hold">
                            <p:stCondLst>
                              <p:cond delay="2000"/>
                            </p:stCondLst>
                            <p:childTnLst>
                              <p:par>
                                <p:cTn id="27" presetID="4" presetClass="entr" presetSubtype="16"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ox(in)">
                                      <p:cBhvr>
                                        <p:cTn id="29" dur="500"/>
                                        <p:tgtEl>
                                          <p:spTgt spid="18"/>
                                        </p:tgtEl>
                                      </p:cBhvr>
                                    </p:animEffect>
                                  </p:childTnLst>
                                </p:cTn>
                              </p:par>
                            </p:childTnLst>
                          </p:cTn>
                        </p:par>
                        <p:par>
                          <p:cTn id="30" fill="hold">
                            <p:stCondLst>
                              <p:cond delay="2500"/>
                            </p:stCondLst>
                            <p:childTnLst>
                              <p:par>
                                <p:cTn id="31" presetID="22" presetClass="entr" presetSubtype="8" fill="hold" nodeType="afterEffect">
                                  <p:stCondLst>
                                    <p:cond delay="0"/>
                                  </p:stCondLst>
                                  <p:childTnLst>
                                    <p:set>
                                      <p:cBhvr>
                                        <p:cTn id="32" dur="1" fill="hold">
                                          <p:stCondLst>
                                            <p:cond delay="0"/>
                                          </p:stCondLst>
                                        </p:cTn>
                                        <p:tgtEl>
                                          <p:spTgt spid="211979"/>
                                        </p:tgtEl>
                                        <p:attrNameLst>
                                          <p:attrName>style.visibility</p:attrName>
                                        </p:attrNameLst>
                                      </p:cBhvr>
                                      <p:to>
                                        <p:strVal val="visible"/>
                                      </p:to>
                                    </p:set>
                                    <p:animEffect transition="in" filter="wipe(left)">
                                      <p:cBhvr>
                                        <p:cTn id="33" dur="1000"/>
                                        <p:tgtEl>
                                          <p:spTgt spid="21197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11996"/>
                                        </p:tgtEl>
                                        <p:attrNameLst>
                                          <p:attrName>style.visibility</p:attrName>
                                        </p:attrNameLst>
                                      </p:cBhvr>
                                      <p:to>
                                        <p:strVal val="visible"/>
                                      </p:to>
                                    </p:set>
                                    <p:animEffect transition="in" filter="wipe(left)">
                                      <p:cBhvr>
                                        <p:cTn id="38" dur="1000"/>
                                        <p:tgtEl>
                                          <p:spTgt spid="2119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7" grpId="0" autoUpdateAnimBg="0"/>
      <p:bldP spid="18" grpId="0" autoUpdateAnimBg="0"/>
      <p:bldP spid="2" grpId="0"/>
    </p:bld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3300"/>
      </a:hlink>
      <a:folHlink>
        <a:srgbClr val="FF3300"/>
      </a:folHlink>
    </a:clrScheme>
    <a:fontScheme name="默认设计模板">
      <a:majorFont>
        <a:latin typeface="Times New Roman"/>
        <a:ea typeface="华文隶书"/>
        <a:cs typeface=""/>
      </a:majorFont>
      <a:minorFont>
        <a:latin typeface="Times New Roman"/>
        <a:ea typeface="华文中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zh-CN" altLang="en-US" sz="1800" b="0" i="0" u="none" strike="noStrike" cap="none" normalizeH="0" baseline="0" smtClean="0">
            <a:ln>
              <a:noFill/>
            </a:ln>
            <a:solidFill>
              <a:schemeClr val="tx1"/>
            </a:solidFill>
            <a:effectLst/>
            <a:latin typeface="幼圆" panose="02010509060101010101" pitchFamily="49" charset="-122"/>
            <a:ea typeface="幼圆" panose="02010509060101010101" pitchFamily="49" charset="-122"/>
          </a:defRPr>
        </a:defPPr>
      </a:lstStyle>
    </a:spDef>
    <a:lnDef>
      <a:spPr bwMode="auto">
        <a:xfrm>
          <a:off x="0" y="0"/>
          <a:ext cx="1" cy="1"/>
        </a:xfrm>
        <a:custGeom>
          <a:avLst/>
          <a:gdLst/>
          <a:ahLst/>
          <a:cxnLst/>
          <a:rect l="0" t="0" r="0" b="0"/>
          <a:pathLst/>
        </a:cu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50000"/>
          </a:spcBef>
          <a:spcAft>
            <a:spcPct val="0"/>
          </a:spcAft>
          <a:buClrTx/>
          <a:buSzTx/>
          <a:buFontTx/>
          <a:buNone/>
          <a:tabLst/>
          <a:defRPr kumimoji="1" lang="zh-CN" altLang="en-US" sz="1800" b="0" i="0" u="none" strike="noStrike" cap="none" normalizeH="0" baseline="0" smtClean="0">
            <a:ln>
              <a:noFill/>
            </a:ln>
            <a:solidFill>
              <a:schemeClr val="tx1"/>
            </a:solidFill>
            <a:effectLst/>
            <a:latin typeface="幼圆" panose="02010509060101010101" pitchFamily="49" charset="-122"/>
            <a:ea typeface="幼圆" panose="02010509060101010101" pitchFamily="49"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11557</TotalTime>
  <Words>1591</Words>
  <Application>Microsoft Office PowerPoint</Application>
  <PresentationFormat>全屏显示(4:3)</PresentationFormat>
  <Paragraphs>274</Paragraphs>
  <Slides>32</Slides>
  <Notes>3</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5</vt:i4>
      </vt:variant>
      <vt:variant>
        <vt:lpstr>幻灯片标题</vt:lpstr>
      </vt:variant>
      <vt:variant>
        <vt:i4>32</vt:i4>
      </vt:variant>
    </vt:vector>
  </HeadingPairs>
  <TitlesOfParts>
    <vt:vector size="52" baseType="lpstr">
      <vt:lpstr>黑体</vt:lpstr>
      <vt:lpstr>华文隶书</vt:lpstr>
      <vt:lpstr>华文新魏</vt:lpstr>
      <vt:lpstr>华文中宋</vt:lpstr>
      <vt:lpstr>楷体_GB2312</vt:lpstr>
      <vt:lpstr>隶书</vt:lpstr>
      <vt:lpstr>宋体</vt:lpstr>
      <vt:lpstr>幼圆</vt:lpstr>
      <vt:lpstr>Arial</vt:lpstr>
      <vt:lpstr>Symbol</vt:lpstr>
      <vt:lpstr>Times New Roman</vt:lpstr>
      <vt:lpstr>Wingdings</vt:lpstr>
      <vt:lpstr>Wingdings 2</vt:lpstr>
      <vt:lpstr>Wingdings 3</vt:lpstr>
      <vt:lpstr>默认设计模板</vt:lpstr>
      <vt:lpstr>Visio</vt:lpstr>
      <vt:lpstr>Equation</vt:lpstr>
      <vt:lpstr>Flash Movie</vt:lpstr>
      <vt:lpstr>公式</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5.2 理想运放 ideal operational amplifiers</vt:lpstr>
      <vt:lpstr>PowerPoint 演示文稿</vt:lpstr>
      <vt:lpstr>PowerPoint 演示文稿</vt:lpstr>
      <vt:lpstr>PowerPoint 演示文稿</vt:lpstr>
      <vt:lpstr>5.3运算放大电路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vt:lpstr>
      <vt:lpstr>本章学习重点、难点及注意事项</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运算放大器</dc:title>
  <dc:creator>qryan</dc:creator>
  <cp:lastModifiedBy>admin</cp:lastModifiedBy>
  <cp:revision>620</cp:revision>
  <cp:lastPrinted>2004-03-17T08:18:10Z</cp:lastPrinted>
  <dcterms:created xsi:type="dcterms:W3CDTF">2001-01-13T02:14:45Z</dcterms:created>
  <dcterms:modified xsi:type="dcterms:W3CDTF">2021-04-01T08:15:14Z</dcterms:modified>
</cp:coreProperties>
</file>